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89" r:id="rId3"/>
    <p:sldId id="257" r:id="rId4"/>
    <p:sldId id="292" r:id="rId5"/>
    <p:sldId id="278" r:id="rId6"/>
    <p:sldId id="279" r:id="rId7"/>
    <p:sldId id="260" r:id="rId8"/>
    <p:sldId id="280" r:id="rId9"/>
    <p:sldId id="281" r:id="rId10"/>
    <p:sldId id="265" r:id="rId11"/>
    <p:sldId id="262" r:id="rId12"/>
    <p:sldId id="263" r:id="rId13"/>
    <p:sldId id="264" r:id="rId14"/>
    <p:sldId id="282" r:id="rId15"/>
    <p:sldId id="267" r:id="rId16"/>
    <p:sldId id="268" r:id="rId17"/>
    <p:sldId id="269" r:id="rId18"/>
    <p:sldId id="270" r:id="rId19"/>
    <p:sldId id="284" r:id="rId20"/>
    <p:sldId id="285" r:id="rId21"/>
    <p:sldId id="286" r:id="rId22"/>
    <p:sldId id="287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83" r:id="rId31"/>
    <p:sldId id="290" r:id="rId32"/>
    <p:sldId id="291" r:id="rId3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4" autoAdjust="0"/>
    <p:restoredTop sz="94660"/>
  </p:normalViewPr>
  <p:slideViewPr>
    <p:cSldViewPr snapToGrid="0">
      <p:cViewPr>
        <p:scale>
          <a:sx n="70" d="100"/>
          <a:sy n="70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Cantidad%20auditorias%202012%20a%202015%20y%20ppto%20audita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Consolidado%20Hallazgos%202016%20A%202019%20(oct%2030)_2019%20(1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Consolidado%20Hallazgos%202016%20A%202019%20(oct%2030)_2019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ENTREGA%20DE%20CARGOS%20CONTRATACI&#211;N%20RGJ%20-%202017%20(1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ENTREGA%20DE%20CARGOS%20CONTRATACI&#211;N%20RGJ%20-%202017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PAPELES_DE_TRABAJO_INF_GESTION_CONSOLIDADO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Cantidad%20auditorias%202012%20a%202015%20y%20ppto%20auditad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REPORTE%20INFORME%20GESTION%202016-2017-2018-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ORME%20ENTREGA%20DE%20CARGOS%20CONTRATACI&#211;N%20RGJ%20-%202017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REPORTE%20INFORME%20GESTION%202016-2017-2018-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Cantidad%20auditorias%202012%20a%202015%20y%20ppto%20audita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inf_gestion_Asamblea\periodo\REPORTE%20INFORME%20GESTION%202016-2017-2018-20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ANDO\Downloads\ULTIMA%20INFO%20DE%20INFORMES%20GESTIO%202016-2019%20(1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Hoja4!$D$2</c:f>
              <c:strCache>
                <c:ptCount val="1"/>
                <c:pt idx="0">
                  <c:v>ACTIVIDADES DE PROMOCIÓN Y DIVULGACIÓN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Hoja4!$C$3:$C$6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Hoja4!$D$3:$D$6</c:f>
              <c:numCache>
                <c:formatCode>General</c:formatCode>
                <c:ptCount val="4"/>
                <c:pt idx="0">
                  <c:v>120</c:v>
                </c:pt>
                <c:pt idx="1">
                  <c:v>152</c:v>
                </c:pt>
                <c:pt idx="2">
                  <c:v>224</c:v>
                </c:pt>
                <c:pt idx="3">
                  <c:v>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848144"/>
        <c:axId val="253848704"/>
      </c:barChart>
      <c:catAx>
        <c:axId val="25384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3848704"/>
        <c:crosses val="autoZero"/>
        <c:auto val="1"/>
        <c:lblAlgn val="ctr"/>
        <c:lblOffset val="100"/>
        <c:noMultiLvlLbl val="0"/>
      </c:catAx>
      <c:valAx>
        <c:axId val="253848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384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RESULTADO DEL PROCESO AUDITOR CANTIDAD DE HALLAZGOS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'[Informe Consolidado Hallazgos 2016 A 2019 (oct 30)_2019 (1).xlsx]Hoja1'!$K$10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(1).xlsx]Hoja1'!$L$10:$O$10</c:f>
              <c:numCache>
                <c:formatCode>General</c:formatCode>
                <c:ptCount val="4"/>
                <c:pt idx="0">
                  <c:v>97</c:v>
                </c:pt>
                <c:pt idx="1">
                  <c:v>238</c:v>
                </c:pt>
                <c:pt idx="2">
                  <c:v>32</c:v>
                </c:pt>
                <c:pt idx="3">
                  <c:v>409</c:v>
                </c:pt>
              </c:numCache>
            </c:numRef>
          </c:val>
        </c:ser>
        <c:ser>
          <c:idx val="1"/>
          <c:order val="1"/>
          <c:tx>
            <c:strRef>
              <c:f>'[Informe Consolidado Hallazgos 2016 A 2019 (oct 30)_2019 (1).xlsx]Hoja1'!$K$11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(1).xlsx]Hoja1'!$L$11:$O$11</c:f>
              <c:numCache>
                <c:formatCode>General</c:formatCode>
                <c:ptCount val="4"/>
                <c:pt idx="0">
                  <c:v>127</c:v>
                </c:pt>
                <c:pt idx="1">
                  <c:v>208</c:v>
                </c:pt>
                <c:pt idx="2">
                  <c:v>41</c:v>
                </c:pt>
                <c:pt idx="3">
                  <c:v>666</c:v>
                </c:pt>
              </c:numCache>
            </c:numRef>
          </c:val>
        </c:ser>
        <c:ser>
          <c:idx val="2"/>
          <c:order val="2"/>
          <c:tx>
            <c:strRef>
              <c:f>'[Informe Consolidado Hallazgos 2016 A 2019 (oct 30)_2019 (1).xlsx]Hoja1'!$K$12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(1).xlsx]Hoja1'!$L$12:$O$12</c:f>
              <c:numCache>
                <c:formatCode>General</c:formatCode>
                <c:ptCount val="4"/>
                <c:pt idx="0">
                  <c:v>149</c:v>
                </c:pt>
                <c:pt idx="1">
                  <c:v>229</c:v>
                </c:pt>
                <c:pt idx="2">
                  <c:v>16</c:v>
                </c:pt>
                <c:pt idx="3">
                  <c:v>753</c:v>
                </c:pt>
              </c:numCache>
            </c:numRef>
          </c:val>
        </c:ser>
        <c:ser>
          <c:idx val="3"/>
          <c:order val="3"/>
          <c:tx>
            <c:strRef>
              <c:f>'[Informe Consolidado Hallazgos 2016 A 2019 (oct 30)_2019 (1).xlsx]Hoja1'!$K$13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Consolidado Hallazgos 2016 A 2019 (oct 30)_2019 (1).xlsx]Hoja1'!$L$9:$O$9</c:f>
              <c:strCache>
                <c:ptCount val="4"/>
                <c:pt idx="0">
                  <c:v>FISCALES</c:v>
                </c:pt>
                <c:pt idx="1">
                  <c:v>DISCIPLINARIOS</c:v>
                </c:pt>
                <c:pt idx="2">
                  <c:v>PENALES</c:v>
                </c:pt>
                <c:pt idx="3">
                  <c:v>ADMINISTRATIVOS</c:v>
                </c:pt>
              </c:strCache>
            </c:strRef>
          </c:cat>
          <c:val>
            <c:numRef>
              <c:f>'[Informe Consolidado Hallazgos 2016 A 2019 (oct 30)_2019 (1).xlsx]Hoja1'!$L$13:$O$13</c:f>
              <c:numCache>
                <c:formatCode>General</c:formatCode>
                <c:ptCount val="4"/>
                <c:pt idx="0">
                  <c:v>51</c:v>
                </c:pt>
                <c:pt idx="1">
                  <c:v>67</c:v>
                </c:pt>
                <c:pt idx="2">
                  <c:v>6</c:v>
                </c:pt>
                <c:pt idx="3">
                  <c:v>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4326896"/>
        <c:axId val="304327456"/>
      </c:barChart>
      <c:catAx>
        <c:axId val="30432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04327456"/>
        <c:crosses val="autoZero"/>
        <c:auto val="1"/>
        <c:lblAlgn val="ctr"/>
        <c:lblOffset val="100"/>
        <c:noMultiLvlLbl val="0"/>
      </c:catAx>
      <c:valAx>
        <c:axId val="304327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0432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 smtClean="0"/>
              <a:t>RESULTADOS DEL PROCESO AUDITOR VALOR DE HALLAZGOS</a:t>
            </a:r>
            <a:endParaRPr lang="es-CO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'[ULTIMA INFO DE INFORMES GESTIO 2016-2019.xlsx]Hoja1'!$I$15:$L$15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'[ULTIMA INFO DE INFORMES GESTIO 2016-2019.xlsx]Hoja1'!$I$16:$L$16</c:f>
              <c:numCache>
                <c:formatCode>_(* #,##0_);_(* \(#,##0\);_(* "-"??_);_(@_)</c:formatCode>
                <c:ptCount val="4"/>
                <c:pt idx="0">
                  <c:v>11455318390</c:v>
                </c:pt>
                <c:pt idx="1">
                  <c:v>7400452171</c:v>
                </c:pt>
                <c:pt idx="2">
                  <c:v>11538325345</c:v>
                </c:pt>
                <c:pt idx="3">
                  <c:v>2916315879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5739984"/>
        <c:axId val="396397728"/>
      </c:barChart>
      <c:catAx>
        <c:axId val="38573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6397728"/>
        <c:crosses val="autoZero"/>
        <c:auto val="1"/>
        <c:lblAlgn val="ctr"/>
        <c:lblOffset val="100"/>
        <c:noMultiLvlLbl val="0"/>
      </c:catAx>
      <c:valAx>
        <c:axId val="396397728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85739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 smtClean="0"/>
              <a:t>BENEFICIOS</a:t>
            </a:r>
            <a:r>
              <a:rPr lang="es-CO" sz="2000" baseline="0" dirty="0" smtClean="0"/>
              <a:t> DE AUDITORÍA</a:t>
            </a:r>
            <a:endParaRPr lang="es-CO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21145363079615048"/>
          <c:y val="0.17668999708369784"/>
          <c:w val="0.75521303587051614"/>
          <c:h val="0.721242344706911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'[ULTIMA INFO DE INFORMES GESTIO 2016-2019.xlsx]Hoja1'!$I$17:$L$17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'[ULTIMA INFO DE INFORMES GESTIO 2016-2019.xlsx]Hoja1'!$I$18:$L$18</c:f>
              <c:numCache>
                <c:formatCode>_(* #,##0_);_(* \(#,##0\);_(* "-"??_);_(@_)</c:formatCode>
                <c:ptCount val="4"/>
                <c:pt idx="0">
                  <c:v>270015808</c:v>
                </c:pt>
                <c:pt idx="1">
                  <c:v>2008529066</c:v>
                </c:pt>
                <c:pt idx="2">
                  <c:v>839180562</c:v>
                </c:pt>
                <c:pt idx="3">
                  <c:v>20390485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769936"/>
        <c:axId val="206773296"/>
      </c:barChart>
      <c:catAx>
        <c:axId val="20676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773296"/>
        <c:crosses val="autoZero"/>
        <c:auto val="1"/>
        <c:lblAlgn val="ctr"/>
        <c:lblOffset val="100"/>
        <c:noMultiLvlLbl val="0"/>
      </c:catAx>
      <c:valAx>
        <c:axId val="206773296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769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VALOR PRESUPUESTO AUDITADO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'[ULTIMA INFO DE INFORMES GESTIO 2016-2019.xlsx]Hoja1'!$C$22</c:f>
              <c:strCache>
                <c:ptCount val="1"/>
                <c:pt idx="0">
                  <c:v>VALOR PRESUPUESTO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30955789312563"/>
                      <c:h val="0.22063258854656095"/>
                    </c:manualLayout>
                  </c15:layout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49610762149045"/>
                      <c:h val="0.22063258854656095"/>
                    </c:manualLayout>
                  </c15:layout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49031333122631"/>
                      <c:h val="0.22063258854656095"/>
                    </c:manualLayout>
                  </c15:layout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96877461672977"/>
                      <c:h val="0.2206325885465609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'[ULTIMA INFO DE INFORMES GESTIO 2016-2019.xlsx]Hoja1'!$D$20:$G$21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'[ULTIMA INFO DE INFORMES GESTIO 2016-2019.xlsx]Hoja1'!$D$22:$G$22</c:f>
              <c:numCache>
                <c:formatCode>_(* #,##0_);_(* \(#,##0\);_(* "-"??_);_(@_)</c:formatCode>
                <c:ptCount val="4"/>
                <c:pt idx="0">
                  <c:v>949008125414</c:v>
                </c:pt>
                <c:pt idx="1">
                  <c:v>1590475147933</c:v>
                </c:pt>
                <c:pt idx="2">
                  <c:v>1913880684388</c:v>
                </c:pt>
                <c:pt idx="3">
                  <c:v>1211577288392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7802960"/>
        <c:axId val="267802400"/>
      </c:barChart>
      <c:catAx>
        <c:axId val="26780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7802400"/>
        <c:crosses val="autoZero"/>
        <c:auto val="1"/>
        <c:lblAlgn val="ctr"/>
        <c:lblOffset val="100"/>
        <c:noMultiLvlLbl val="0"/>
      </c:catAx>
      <c:valAx>
        <c:axId val="267802400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780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MONTO DE LA CARTERA COBRADA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Consolidado Hallazgos 2016 A 2019 (oct 30)_2019.xlsx]Hoja2'!$B$5:$B$8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Consolidado Hallazgos 2016 A 2019 (oct 30)_2019.xlsx]Hoja2'!$C$5:$C$8</c:f>
              <c:numCache>
                <c:formatCode>_(* #,##0_);_(* \(#,##0\);_(* "-"??_);_(@_)</c:formatCode>
                <c:ptCount val="4"/>
                <c:pt idx="0">
                  <c:v>396675019</c:v>
                </c:pt>
                <c:pt idx="1">
                  <c:v>359649391</c:v>
                </c:pt>
                <c:pt idx="2">
                  <c:v>170209053</c:v>
                </c:pt>
                <c:pt idx="3">
                  <c:v>217336871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658864"/>
        <c:axId val="506663904"/>
      </c:barChart>
      <c:catAx>
        <c:axId val="50665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06663904"/>
        <c:crosses val="autoZero"/>
        <c:auto val="1"/>
        <c:lblAlgn val="ctr"/>
        <c:lblOffset val="100"/>
        <c:noMultiLvlLbl val="0"/>
      </c:catAx>
      <c:valAx>
        <c:axId val="50666390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0665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NÚMERO </a:t>
            </a:r>
            <a:r>
              <a:rPr lang="en-US" sz="2000" dirty="0"/>
              <a:t>DE PROCESOS DE COBRO COACTIVO</a:t>
            </a:r>
          </a:p>
        </c:rich>
      </c:tx>
      <c:layout>
        <c:manualLayout>
          <c:xMode val="edge"/>
          <c:yMode val="edge"/>
          <c:x val="0.200193993368472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(10)'!$A$4:$B$4</c:f>
              <c:strCache>
                <c:ptCount val="2"/>
                <c:pt idx="0">
                  <c:v>PROCESO</c:v>
                </c:pt>
                <c:pt idx="1">
                  <c:v>NÚMERO DE PROCESOS DE COBRO COACTIVO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(10)'!$C$3:$F$3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(10)'!$C$4:$F$4</c:f>
              <c:numCache>
                <c:formatCode>General</c:formatCode>
                <c:ptCount val="4"/>
                <c:pt idx="0">
                  <c:v>127</c:v>
                </c:pt>
                <c:pt idx="1">
                  <c:v>127</c:v>
                </c:pt>
                <c:pt idx="2">
                  <c:v>135</c:v>
                </c:pt>
                <c:pt idx="3">
                  <c:v>140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336560"/>
        <c:axId val="255831600"/>
      </c:barChart>
      <c:catAx>
        <c:axId val="25633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831600"/>
        <c:crosses val="autoZero"/>
        <c:auto val="1"/>
        <c:lblAlgn val="ctr"/>
        <c:lblOffset val="100"/>
        <c:noMultiLvlLbl val="0"/>
      </c:catAx>
      <c:valAx>
        <c:axId val="255831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633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CANTIDAD DE PROCESOS </a:t>
            </a:r>
            <a:r>
              <a:rPr lang="en-US" sz="2000" dirty="0"/>
              <a:t>SANCIONATORIOS</a:t>
            </a:r>
          </a:p>
        </c:rich>
      </c:tx>
      <c:layout>
        <c:manualLayout>
          <c:xMode val="edge"/>
          <c:yMode val="edge"/>
          <c:x val="0.2267640059275561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(11)'!$A$4:$B$4</c:f>
              <c:strCache>
                <c:ptCount val="2"/>
                <c:pt idx="0">
                  <c:v>PROCESO</c:v>
                </c:pt>
                <c:pt idx="1">
                  <c:v>CANTIDAD PROCESOS SANCIONATORIOS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(11)'!$C$3:$F$3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(11)'!$C$4:$F$4</c:f>
              <c:numCache>
                <c:formatCode>General</c:formatCode>
                <c:ptCount val="4"/>
                <c:pt idx="0">
                  <c:v>113</c:v>
                </c:pt>
                <c:pt idx="1">
                  <c:v>147</c:v>
                </c:pt>
                <c:pt idx="2">
                  <c:v>111</c:v>
                </c:pt>
                <c:pt idx="3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602256"/>
        <c:axId val="256602816"/>
      </c:barChart>
      <c:catAx>
        <c:axId val="25660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6602816"/>
        <c:crosses val="autoZero"/>
        <c:auto val="1"/>
        <c:lblAlgn val="ctr"/>
        <c:lblOffset val="100"/>
        <c:noMultiLvlLbl val="0"/>
      </c:catAx>
      <c:valAx>
        <c:axId val="256602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660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 smtClean="0"/>
              <a:t>ACTIVIDADES </a:t>
            </a:r>
            <a:r>
              <a:rPr lang="es-CO" sz="2000" dirty="0"/>
              <a:t>DEL PLAN DE CAPACITACIONES</a:t>
            </a:r>
          </a:p>
        </c:rich>
      </c:tx>
      <c:layout>
        <c:manualLayout>
          <c:xMode val="edge"/>
          <c:yMode val="edge"/>
          <c:x val="0.20545951379128791"/>
          <c:y val="1.67868253822086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(12)'!$A$4:$B$4</c:f>
              <c:strCache>
                <c:ptCount val="2"/>
                <c:pt idx="0">
                  <c:v>PROCESO</c:v>
                </c:pt>
                <c:pt idx="1">
                  <c:v>ACTIVIDADES DEL PLAN DE CAPACITACIONES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(12)'!$C$3:$F$3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(12)'!$C$4:$F$4</c:f>
              <c:numCache>
                <c:formatCode>General</c:formatCode>
                <c:ptCount val="4"/>
                <c:pt idx="0">
                  <c:v>28</c:v>
                </c:pt>
                <c:pt idx="1">
                  <c:v>27</c:v>
                </c:pt>
                <c:pt idx="2">
                  <c:v>32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5861952"/>
        <c:axId val="255862512"/>
      </c:barChart>
      <c:catAx>
        <c:axId val="25586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862512"/>
        <c:crosses val="autoZero"/>
        <c:auto val="1"/>
        <c:lblAlgn val="ctr"/>
        <c:lblOffset val="100"/>
        <c:noMultiLvlLbl val="0"/>
      </c:catAx>
      <c:valAx>
        <c:axId val="255862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86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>
                <a:effectLst/>
              </a:rPr>
              <a:t>VALOR DEL PLAN DE CAPACITACIONES</a:t>
            </a:r>
            <a:endParaRPr lang="es-CO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ENTREGA DE CARGOS CONTRATACIÓN RGJ - 2017 (1).xlsx]Hoja2'!$N$5:$N$8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ENTREGA DE CARGOS CONTRATACIÓN RGJ - 2017 (1).xlsx]Hoja2'!$O$5:$O$8</c:f>
              <c:numCache>
                <c:formatCode>_(* #,##0_);_(* \(#,##0\);_(* "-"??_);_(@_)</c:formatCode>
                <c:ptCount val="4"/>
                <c:pt idx="0">
                  <c:v>57323140</c:v>
                </c:pt>
                <c:pt idx="1">
                  <c:v>46733810</c:v>
                </c:pt>
                <c:pt idx="2">
                  <c:v>32981547</c:v>
                </c:pt>
                <c:pt idx="3">
                  <c:v>32608610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09809200"/>
        <c:axId val="355783072"/>
      </c:barChart>
      <c:catAx>
        <c:axId val="40980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55783072"/>
        <c:crosses val="autoZero"/>
        <c:auto val="1"/>
        <c:lblAlgn val="ctr"/>
        <c:lblOffset val="100"/>
        <c:noMultiLvlLbl val="0"/>
      </c:catAx>
      <c:valAx>
        <c:axId val="355783072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0980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PRESUPUESTO </a:t>
            </a:r>
            <a:r>
              <a:rPr lang="en-US" sz="2000" dirty="0"/>
              <a:t>DE GASTOS</a:t>
            </a:r>
          </a:p>
        </c:rich>
      </c:tx>
      <c:layout>
        <c:manualLayout>
          <c:xMode val="edge"/>
          <c:yMode val="edge"/>
          <c:x val="0.347170708820043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(14)'!$A$4:$B$4</c:f>
              <c:strCache>
                <c:ptCount val="2"/>
                <c:pt idx="0">
                  <c:v>PROCESO</c:v>
                </c:pt>
                <c:pt idx="1">
                  <c:v>PPTO DE GASTOS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(14)'!$C$3:$F$3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(14)'!$C$4:$F$4</c:f>
              <c:numCache>
                <c:formatCode>_(* #,##0_);_(* \(#,##0\);_(* "-"??_);_(@_)</c:formatCode>
                <c:ptCount val="4"/>
                <c:pt idx="0">
                  <c:v>4866156981</c:v>
                </c:pt>
                <c:pt idx="1">
                  <c:v>6032327211</c:v>
                </c:pt>
                <c:pt idx="2">
                  <c:v>6291577347</c:v>
                </c:pt>
                <c:pt idx="3">
                  <c:v>6841355483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324144"/>
        <c:axId val="256324704"/>
      </c:barChart>
      <c:catAx>
        <c:axId val="25632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6324704"/>
        <c:crosses val="autoZero"/>
        <c:auto val="1"/>
        <c:lblAlgn val="ctr"/>
        <c:lblOffset val="100"/>
        <c:noMultiLvlLbl val="0"/>
      </c:catAx>
      <c:valAx>
        <c:axId val="25632470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632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 smtClean="0"/>
              <a:t>ACTIVIDADES DE FORMACIÓN</a:t>
            </a:r>
            <a:r>
              <a:rPr lang="es-CO" sz="2000" baseline="0" dirty="0" smtClean="0"/>
              <a:t> Y CAPACITACIÓN</a:t>
            </a:r>
            <a:endParaRPr lang="es-CO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ENTREGA DE CARGOS CONTRATACIÓN RGJ - 2017 (1).xlsx]Hoja1'!$E$7:$H$7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ENTREGA DE CARGOS CONTRATACIÓN RGJ - 2017 (1).xlsx]Hoja1'!$E$8:$H$8</c:f>
              <c:numCache>
                <c:formatCode>General</c:formatCode>
                <c:ptCount val="4"/>
                <c:pt idx="0">
                  <c:v>19</c:v>
                </c:pt>
                <c:pt idx="1">
                  <c:v>30</c:v>
                </c:pt>
                <c:pt idx="2">
                  <c:v>46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5948240"/>
        <c:axId val="257606176"/>
      </c:barChart>
      <c:catAx>
        <c:axId val="47594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606176"/>
        <c:crosses val="autoZero"/>
        <c:auto val="1"/>
        <c:lblAlgn val="ctr"/>
        <c:lblOffset val="100"/>
        <c:noMultiLvlLbl val="0"/>
      </c:catAx>
      <c:valAx>
        <c:axId val="257606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594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INGRESOS </a:t>
            </a:r>
            <a:r>
              <a:rPr lang="en-US" sz="2000" dirty="0"/>
              <a:t>RECAUDADOS</a:t>
            </a:r>
          </a:p>
        </c:rich>
      </c:tx>
      <c:layout>
        <c:manualLayout>
          <c:xMode val="edge"/>
          <c:yMode val="edge"/>
          <c:x val="0.30488994662290919"/>
          <c:y val="2.67751979678022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'Hoja9 (15)'!$A$4:$B$4</c:f>
              <c:strCache>
                <c:ptCount val="2"/>
                <c:pt idx="0">
                  <c:v>PROCESO</c:v>
                </c:pt>
                <c:pt idx="1">
                  <c:v>INGRESOS RECAUDADOS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'Hoja9 (15)'!$C$3:$F$3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'Hoja9 (15)'!$C$4:$F$4</c:f>
              <c:numCache>
                <c:formatCode>_(* #,##0_);_(* \(#,##0\);_(* "-"??_);_(@_)</c:formatCode>
                <c:ptCount val="4"/>
                <c:pt idx="0">
                  <c:v>4688954315</c:v>
                </c:pt>
                <c:pt idx="1">
                  <c:v>5647569693</c:v>
                </c:pt>
                <c:pt idx="2">
                  <c:v>5994431384</c:v>
                </c:pt>
                <c:pt idx="3">
                  <c:v>5356258201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326944"/>
        <c:axId val="256327504"/>
      </c:barChart>
      <c:catAx>
        <c:axId val="25632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6327504"/>
        <c:crosses val="autoZero"/>
        <c:auto val="1"/>
        <c:lblAlgn val="ctr"/>
        <c:lblOffset val="100"/>
        <c:noMultiLvlLbl val="0"/>
      </c:catAx>
      <c:valAx>
        <c:axId val="25632750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632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 dirty="0" smtClean="0">
                <a:effectLst/>
              </a:rPr>
              <a:t>CIUDADANOS CAPACITADOS</a:t>
            </a:r>
            <a:endParaRPr lang="es-CO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Hoja2!$C$5:$C$8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Hoja2!$D$5:$D$8</c:f>
              <c:numCache>
                <c:formatCode>_(* #,##0_);_(* \(#,##0\);_(* "-"??_);_(@_)</c:formatCode>
                <c:ptCount val="4"/>
                <c:pt idx="0">
                  <c:v>1227</c:v>
                </c:pt>
                <c:pt idx="1">
                  <c:v>6390</c:v>
                </c:pt>
                <c:pt idx="2">
                  <c:v>3826</c:v>
                </c:pt>
                <c:pt idx="3">
                  <c:v>6931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5742784"/>
        <c:axId val="385743344"/>
      </c:barChart>
      <c:catAx>
        <c:axId val="38574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85743344"/>
        <c:crosses val="autoZero"/>
        <c:auto val="1"/>
        <c:lblAlgn val="ctr"/>
        <c:lblOffset val="100"/>
        <c:noMultiLvlLbl val="0"/>
      </c:catAx>
      <c:valAx>
        <c:axId val="38574334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8574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VEEDURÍAS PROMOVIDAS</a:t>
            </a:r>
            <a:r>
              <a:rPr lang="en-US" sz="2000" baseline="0" dirty="0" smtClean="0"/>
              <a:t> Y/O</a:t>
            </a:r>
            <a:r>
              <a:rPr lang="en-US" sz="2000" dirty="0" smtClean="0"/>
              <a:t> ASESORADAS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'Hoja1 (3)'!$B$5</c:f>
              <c:strCache>
                <c:ptCount val="1"/>
                <c:pt idx="0">
                  <c:v>Veedurías promovidas, asesoradas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'Hoja1 (3)'!$C$4:$F$4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'Hoja1 (3)'!$C$5:$F$5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73600"/>
        <c:axId val="253974160"/>
      </c:barChart>
      <c:catAx>
        <c:axId val="25397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3974160"/>
        <c:crosses val="autoZero"/>
        <c:auto val="1"/>
        <c:lblAlgn val="ctr"/>
        <c:lblOffset val="100"/>
        <c:noMultiLvlLbl val="0"/>
      </c:catAx>
      <c:valAx>
        <c:axId val="253974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397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 dirty="0" smtClean="0">
                <a:effectLst/>
              </a:rPr>
              <a:t>ASISTENTES A ACTIVIDADES DE DELIBERACIÓN (FOROS, AUDIENCIAS, CONVERSATORIOS, ETC)</a:t>
            </a:r>
            <a:endParaRPr lang="es-CO" dirty="0">
              <a:effectLst/>
            </a:endParaRPr>
          </a:p>
        </c:rich>
      </c:tx>
      <c:layout>
        <c:manualLayout>
          <c:xMode val="edge"/>
          <c:yMode val="edge"/>
          <c:x val="0.12311525628927295"/>
          <c:y val="4.02809915349713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942358607279925E-3"/>
                  <c:y val="9.5169995803527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'[INFORME ENTREGA DE CARGOS CONTRATACIÓN RGJ - 2017 (1).xlsx]Hoja2'!$N$5:$N$8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'[INFORME ENTREGA DE CARGOS CONTRATACIÓN RGJ - 2017 (1).xlsx]Hoja2'!$O$5:$O$8</c:f>
              <c:numCache>
                <c:formatCode>General</c:formatCode>
                <c:ptCount val="4"/>
                <c:pt idx="0">
                  <c:v>699</c:v>
                </c:pt>
                <c:pt idx="1">
                  <c:v>851</c:v>
                </c:pt>
                <c:pt idx="2">
                  <c:v>378</c:v>
                </c:pt>
                <c:pt idx="3">
                  <c:v>455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5553904"/>
        <c:axId val="257258368"/>
      </c:barChart>
      <c:catAx>
        <c:axId val="13555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7258368"/>
        <c:crosses val="autoZero"/>
        <c:auto val="1"/>
        <c:lblAlgn val="ctr"/>
        <c:lblOffset val="100"/>
        <c:noMultiLvlLbl val="0"/>
      </c:catAx>
      <c:valAx>
        <c:axId val="25725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5553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7910529349792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'Hoja1 (6)'!$B$4</c:f>
              <c:strCache>
                <c:ptCount val="1"/>
                <c:pt idx="0">
                  <c:v>Total PQRD en la DTPC  atendidos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'Hoja1 (6)'!$C$3:$F$3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'Hoja1 (6)'!$C$4:$F$4</c:f>
              <c:numCache>
                <c:formatCode>General</c:formatCode>
                <c:ptCount val="4"/>
                <c:pt idx="0">
                  <c:v>353</c:v>
                </c:pt>
                <c:pt idx="1">
                  <c:v>349</c:v>
                </c:pt>
                <c:pt idx="2">
                  <c:v>282</c:v>
                </c:pt>
                <c:pt idx="3">
                  <c:v>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5214064"/>
        <c:axId val="255214624"/>
      </c:barChart>
      <c:catAx>
        <c:axId val="25521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214624"/>
        <c:crosses val="autoZero"/>
        <c:auto val="1"/>
        <c:lblAlgn val="ctr"/>
        <c:lblOffset val="100"/>
        <c:noMultiLvlLbl val="0"/>
      </c:catAx>
      <c:valAx>
        <c:axId val="255214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21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Hoja3!$D$6</c:f>
              <c:strCache>
                <c:ptCount val="1"/>
                <c:pt idx="0">
                  <c:v>PQRD CON ALCANCE FISCAL Y ELEVADAS A DENUNCIAS CON PROCESO AUDITOR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Hoja3!$C$7:$C$10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Hoja3!$D$7:$D$10</c:f>
              <c:numCache>
                <c:formatCode>_(* #,##0_);_(* \(#,##0\);_(* "-"??_);_(@_)</c:formatCode>
                <c:ptCount val="4"/>
                <c:pt idx="0">
                  <c:v>44</c:v>
                </c:pt>
                <c:pt idx="1">
                  <c:v>27</c:v>
                </c:pt>
                <c:pt idx="2">
                  <c:v>55</c:v>
                </c:pt>
                <c:pt idx="3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663280"/>
        <c:axId val="477662720"/>
      </c:barChart>
      <c:catAx>
        <c:axId val="47766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7662720"/>
        <c:crosses val="autoZero"/>
        <c:auto val="1"/>
        <c:lblAlgn val="ctr"/>
        <c:lblOffset val="100"/>
        <c:noMultiLvlLbl val="0"/>
      </c:catAx>
      <c:valAx>
        <c:axId val="477662720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7663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000913840188895"/>
          <c:y val="2.26276541559049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'Hoja1 (8)'!$B$4</c:f>
              <c:strCache>
                <c:ptCount val="1"/>
                <c:pt idx="0">
                  <c:v>PQRD atendidas, sin mérito o  sin alcance fiscal o competencia de otras entidades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'Hoja1 (8)'!$C$3:$F$3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'Hoja1 (8)'!$C$4:$F$4</c:f>
              <c:numCache>
                <c:formatCode>General</c:formatCode>
                <c:ptCount val="4"/>
                <c:pt idx="0">
                  <c:v>309</c:v>
                </c:pt>
                <c:pt idx="1">
                  <c:v>322</c:v>
                </c:pt>
                <c:pt idx="2">
                  <c:v>227</c:v>
                </c:pt>
                <c:pt idx="3">
                  <c:v>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5219840"/>
        <c:axId val="255220400"/>
      </c:barChart>
      <c:catAx>
        <c:axId val="25521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220400"/>
        <c:crosses val="autoZero"/>
        <c:auto val="1"/>
        <c:lblAlgn val="ctr"/>
        <c:lblOffset val="100"/>
        <c:noMultiLvlLbl val="0"/>
      </c:catAx>
      <c:valAx>
        <c:axId val="255220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21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CANTIDAD DE AUDITORÍAS REALIZADAS</a:t>
            </a:r>
          </a:p>
        </c:rich>
      </c:tx>
      <c:layout>
        <c:manualLayout>
          <c:xMode val="edge"/>
          <c:yMode val="edge"/>
          <c:x val="0.288600231156057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'[ULTIMA INFO DE INFORMES GESTIO 2016-2019 (1).xlsx]Hoja1'!$C$29</c:f>
              <c:strCache>
                <c:ptCount val="1"/>
                <c:pt idx="0">
                  <c:v>PGA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'[ULTIMA INFO DE INFORMES GESTIO 2016-2019 (1).xlsx]Hoja1'!$D$27:$G$28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'[ULTIMA INFO DE INFORMES GESTIO 2016-2019 (1).xlsx]Hoja1'!$D$29:$G$29</c:f>
              <c:numCache>
                <c:formatCode>#,##0</c:formatCode>
                <c:ptCount val="4"/>
                <c:pt idx="0">
                  <c:v>123</c:v>
                </c:pt>
                <c:pt idx="1">
                  <c:v>99</c:v>
                </c:pt>
                <c:pt idx="2">
                  <c:v>273</c:v>
                </c:pt>
                <c:pt idx="3" formatCode="General">
                  <c:v>265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7583264"/>
        <c:axId val="267582144"/>
      </c:barChart>
      <c:catAx>
        <c:axId val="26758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7582144"/>
        <c:crosses val="autoZero"/>
        <c:auto val="1"/>
        <c:lblAlgn val="ctr"/>
        <c:lblOffset val="100"/>
        <c:noMultiLvlLbl val="0"/>
      </c:catAx>
      <c:valAx>
        <c:axId val="267582144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6758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61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549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023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353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65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640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79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36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48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204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091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B6B0-FEAB-4280-B757-44F64C5A94C1}" type="datetimeFigureOut">
              <a:rPr lang="es-CO" smtClean="0"/>
              <a:t>30/10/2019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B321-B791-421C-92FF-300AF2E4ADF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115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26" y="13648"/>
            <a:ext cx="12217926" cy="694547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83037" y="1895095"/>
            <a:ext cx="5782614" cy="182689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3600" dirty="0" smtClean="0"/>
              <a:t>CONTRALORÍA DEPARTAMENTAL DEL TOLIMA RENDICIÓN DE CUENTAS ASAMBLEA DEPARTAMENTAL </a:t>
            </a:r>
            <a:br>
              <a:rPr lang="es-CO" sz="3600" dirty="0" smtClean="0"/>
            </a:br>
            <a:r>
              <a:rPr lang="es-CO" sz="3600" dirty="0" smtClean="0"/>
              <a:t>2016 - 2019</a:t>
            </a:r>
            <a:endParaRPr lang="es-CO" sz="36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868213" y="4893727"/>
            <a:ext cx="6903077" cy="18268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3600" dirty="0" smtClean="0"/>
              <a:t>EDILBERTO PAVA CEBALLOS CONTRALOR DEPARTAMENTAL </a:t>
            </a:r>
          </a:p>
          <a:p>
            <a:pPr algn="ctr"/>
            <a:r>
              <a:rPr lang="es-CO" sz="3600" dirty="0" smtClean="0"/>
              <a:t>2016 - 2019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108100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1331" y="-579759"/>
            <a:ext cx="9144000" cy="2387600"/>
          </a:xfrm>
        </p:spPr>
        <p:txBody>
          <a:bodyPr/>
          <a:lstStyle/>
          <a:p>
            <a:r>
              <a:rPr lang="es-CO" dirty="0" smtClean="0"/>
              <a:t>PROCESO DE CONTROL FISCAL Y MEDIO AMBIENTE</a:t>
            </a:r>
            <a:endParaRPr lang="es-CO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762727"/>
              </p:ext>
            </p:extLst>
          </p:nvPr>
        </p:nvGraphicFramePr>
        <p:xfrm>
          <a:off x="386366" y="1822831"/>
          <a:ext cx="9821936" cy="4152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511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9665" y="0"/>
            <a:ext cx="8706118" cy="1891293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CONTROL FISCAL Y MEDIO AMBIENTE</a:t>
            </a:r>
            <a:endParaRPr lang="es-CO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489524"/>
              </p:ext>
            </p:extLst>
          </p:nvPr>
        </p:nvGraphicFramePr>
        <p:xfrm>
          <a:off x="286603" y="2057400"/>
          <a:ext cx="9908275" cy="413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10897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9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1272" y="1"/>
            <a:ext cx="9144000" cy="1762504"/>
          </a:xfrm>
        </p:spPr>
        <p:txBody>
          <a:bodyPr/>
          <a:lstStyle/>
          <a:p>
            <a:r>
              <a:rPr lang="es-CO" dirty="0" smtClean="0"/>
              <a:t>PROCESO DE CONTROL FISCAL Y MEDIO AMBIENTE</a:t>
            </a:r>
            <a:endParaRPr lang="es-CO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533987"/>
              </p:ext>
            </p:extLst>
          </p:nvPr>
        </p:nvGraphicFramePr>
        <p:xfrm>
          <a:off x="627797" y="2057400"/>
          <a:ext cx="9444251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8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6011" y="-509453"/>
            <a:ext cx="9144000" cy="2387600"/>
          </a:xfrm>
        </p:spPr>
        <p:txBody>
          <a:bodyPr/>
          <a:lstStyle/>
          <a:p>
            <a:r>
              <a:rPr lang="es-CO" dirty="0" smtClean="0"/>
              <a:t>PROCESO DE CONTROL FISCAL Y MEDIO AMBIENTE</a:t>
            </a:r>
            <a:endParaRPr lang="es-CO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847727"/>
              </p:ext>
            </p:extLst>
          </p:nvPr>
        </p:nvGraphicFramePr>
        <p:xfrm>
          <a:off x="359765" y="1668284"/>
          <a:ext cx="9833546" cy="4204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7884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1194" y="-355118"/>
            <a:ext cx="9144000" cy="2387600"/>
          </a:xfrm>
        </p:spPr>
        <p:txBody>
          <a:bodyPr/>
          <a:lstStyle/>
          <a:p>
            <a:r>
              <a:rPr lang="es-CO" dirty="0" smtClean="0"/>
              <a:t>PROCESO DE CONTROL FISCAL Y MEDIO AMBIENTE</a:t>
            </a:r>
            <a:endParaRPr lang="es-CO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880119"/>
              </p:ext>
            </p:extLst>
          </p:nvPr>
        </p:nvGraphicFramePr>
        <p:xfrm>
          <a:off x="-1" y="2057400"/>
          <a:ext cx="9773587" cy="4407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7252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239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0007" y="-478134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92" y="1909466"/>
            <a:ext cx="13394773" cy="442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98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1471" y="-438515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9" y="2106117"/>
            <a:ext cx="8420585" cy="375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755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4329" y="-377968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9" y="2009632"/>
            <a:ext cx="9239061" cy="394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713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4676" y="-397977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76" y="2137363"/>
            <a:ext cx="9473784" cy="391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744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9666" y="-397977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66" y="2381336"/>
            <a:ext cx="9353861" cy="378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2482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826899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567573"/>
              </p:ext>
            </p:extLst>
          </p:nvPr>
        </p:nvGraphicFramePr>
        <p:xfrm>
          <a:off x="368489" y="2057400"/>
          <a:ext cx="9730853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411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9803" y="-323026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3" y="2173574"/>
            <a:ext cx="9548735" cy="425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6418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9785" y="-665345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5" y="1722255"/>
            <a:ext cx="9773586" cy="417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894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6499" y="-547879"/>
            <a:ext cx="9144000" cy="2387600"/>
          </a:xfrm>
        </p:spPr>
        <p:txBody>
          <a:bodyPr/>
          <a:lstStyle/>
          <a:p>
            <a:r>
              <a:rPr lang="es-CO" dirty="0" smtClean="0"/>
              <a:t>PROCESO DE RESPONSABILIDAD FISCAL</a:t>
            </a:r>
            <a:endParaRPr lang="es-C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2578" y="2252771"/>
            <a:ext cx="9525278" cy="407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93151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5890" y="-693347"/>
            <a:ext cx="11812249" cy="2387600"/>
          </a:xfrm>
        </p:spPr>
        <p:txBody>
          <a:bodyPr>
            <a:normAutofit/>
          </a:bodyPr>
          <a:lstStyle/>
          <a:p>
            <a:r>
              <a:rPr lang="es-CO" dirty="0" smtClean="0"/>
              <a:t>PROCESO </a:t>
            </a:r>
            <a:r>
              <a:rPr lang="es-CO" dirty="0" smtClean="0"/>
              <a:t>SANCIONATORIO </a:t>
            </a:r>
            <a:br>
              <a:rPr lang="es-CO" dirty="0" smtClean="0"/>
            </a:br>
            <a:r>
              <a:rPr lang="es-CO" dirty="0" smtClean="0"/>
              <a:t>Y </a:t>
            </a:r>
            <a:r>
              <a:rPr lang="es-CO" dirty="0" smtClean="0"/>
              <a:t>COACTIVA</a:t>
            </a:r>
            <a:endParaRPr lang="es-CO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887559"/>
              </p:ext>
            </p:extLst>
          </p:nvPr>
        </p:nvGraphicFramePr>
        <p:xfrm>
          <a:off x="259307" y="1694253"/>
          <a:ext cx="9949218" cy="4515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9409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770831"/>
            <a:ext cx="9144000" cy="2387600"/>
          </a:xfrm>
        </p:spPr>
        <p:txBody>
          <a:bodyPr>
            <a:normAutofit/>
          </a:bodyPr>
          <a:lstStyle/>
          <a:p>
            <a:r>
              <a:rPr lang="es-CO" dirty="0" smtClean="0"/>
              <a:t>PROCESO </a:t>
            </a:r>
            <a:r>
              <a:rPr lang="es-CO" dirty="0" smtClean="0"/>
              <a:t> </a:t>
            </a:r>
            <a:r>
              <a:rPr lang="es-CO" dirty="0" smtClean="0"/>
              <a:t>SANCIONATORIO Y COACTIVA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869917"/>
              </p:ext>
            </p:extLst>
          </p:nvPr>
        </p:nvGraphicFramePr>
        <p:xfrm>
          <a:off x="463638" y="1616770"/>
          <a:ext cx="9744663" cy="4693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286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642042"/>
            <a:ext cx="9144000" cy="2387600"/>
          </a:xfrm>
        </p:spPr>
        <p:txBody>
          <a:bodyPr>
            <a:normAutofit/>
          </a:bodyPr>
          <a:lstStyle/>
          <a:p>
            <a:r>
              <a:rPr lang="es-CO" dirty="0" smtClean="0"/>
              <a:t>PROCESO </a:t>
            </a:r>
            <a:r>
              <a:rPr lang="es-CO" dirty="0" smtClean="0"/>
              <a:t> </a:t>
            </a:r>
            <a:r>
              <a:rPr lang="es-CO" dirty="0" smtClean="0"/>
              <a:t>SANCIONATORIO Y COACTIVA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974554"/>
              </p:ext>
            </p:extLst>
          </p:nvPr>
        </p:nvGraphicFramePr>
        <p:xfrm>
          <a:off x="605307" y="1745558"/>
          <a:ext cx="9632975" cy="439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900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4686" y="-714882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HUMANA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29436"/>
              </p:ext>
            </p:extLst>
          </p:nvPr>
        </p:nvGraphicFramePr>
        <p:xfrm>
          <a:off x="540913" y="1603949"/>
          <a:ext cx="9652398" cy="4539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87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8718" y="-708337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HUMANA</a:t>
            </a:r>
            <a:endParaRPr lang="es-CO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344983"/>
              </p:ext>
            </p:extLst>
          </p:nvPr>
        </p:nvGraphicFramePr>
        <p:xfrm>
          <a:off x="409433" y="2057400"/>
          <a:ext cx="9785445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641046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9175" y="-661044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DE RECURSOS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756240"/>
              </p:ext>
            </p:extLst>
          </p:nvPr>
        </p:nvGraphicFramePr>
        <p:xfrm>
          <a:off x="772731" y="1738859"/>
          <a:ext cx="9405589" cy="4391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735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6341" y="-303180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DE RECURSOS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964097"/>
              </p:ext>
            </p:extLst>
          </p:nvPr>
        </p:nvGraphicFramePr>
        <p:xfrm>
          <a:off x="759854" y="1964499"/>
          <a:ext cx="9373497" cy="4268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786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788262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306489"/>
              </p:ext>
            </p:extLst>
          </p:nvPr>
        </p:nvGraphicFramePr>
        <p:xfrm>
          <a:off x="382137" y="2057400"/>
          <a:ext cx="9812741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558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7562" y="-746973"/>
            <a:ext cx="9144000" cy="2387600"/>
          </a:xfrm>
        </p:spPr>
        <p:txBody>
          <a:bodyPr/>
          <a:lstStyle/>
          <a:p>
            <a:r>
              <a:rPr lang="es-CO" dirty="0" smtClean="0"/>
              <a:t>PROCESO DE GESTIÓN JURÍDICA</a:t>
            </a:r>
            <a:endParaRPr lang="es-CO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257"/>
            <a:ext cx="10304060" cy="483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548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2629" y="974361"/>
            <a:ext cx="9144000" cy="5172024"/>
          </a:xfrm>
        </p:spPr>
        <p:txBody>
          <a:bodyPr>
            <a:noAutofit/>
          </a:bodyPr>
          <a:lstStyle/>
          <a:p>
            <a:pPr algn="ctr"/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>CONTRALORÍA DEPARTAMENTAL DEL TOLMA</a:t>
            </a:r>
            <a:br>
              <a:rPr lang="es-CO" sz="3200" dirty="0" smtClean="0"/>
            </a:br>
            <a:r>
              <a:rPr lang="es-CO" sz="3200" dirty="0" smtClean="0"/>
              <a:t>INFORME DE GESTIÓN 2016 - 2019</a:t>
            </a:r>
            <a:r>
              <a:rPr lang="es-CO" sz="3200" dirty="0" smtClean="0"/>
              <a:t> </a:t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>EDILBERTO PAVA CEBALLOS</a:t>
            </a:r>
            <a:br>
              <a:rPr lang="es-CO" sz="3200" dirty="0" smtClean="0"/>
            </a:br>
            <a:r>
              <a:rPr lang="es-CO" sz="3200" dirty="0" smtClean="0"/>
              <a:t>CONTRALOR DEPARTAMENTAL</a:t>
            </a:r>
            <a:br>
              <a:rPr lang="es-CO" sz="3200" dirty="0" smtClean="0"/>
            </a:br>
            <a:r>
              <a:rPr lang="es-CO" sz="3200" dirty="0" smtClean="0"/>
              <a:t>2016 – 2019</a:t>
            </a:r>
            <a:br>
              <a:rPr lang="es-CO" sz="3200" dirty="0" smtClean="0"/>
            </a:br>
            <a:r>
              <a:rPr lang="es-CO" sz="3200" dirty="0"/>
              <a:t/>
            </a:r>
            <a:br>
              <a:rPr lang="es-CO" sz="3200" dirty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dirty="0" smtClean="0"/>
              <a:t>MUCHAS GRACIAS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099582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05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788262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591245"/>
              </p:ext>
            </p:extLst>
          </p:nvPr>
        </p:nvGraphicFramePr>
        <p:xfrm>
          <a:off x="436727" y="1787857"/>
          <a:ext cx="9812741" cy="4339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2727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904172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333842"/>
              </p:ext>
            </p:extLst>
          </p:nvPr>
        </p:nvGraphicFramePr>
        <p:xfrm>
          <a:off x="734095" y="2047741"/>
          <a:ext cx="9384265" cy="409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09051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139" y="-80412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710989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819968"/>
              </p:ext>
            </p:extLst>
          </p:nvPr>
        </p:nvGraphicFramePr>
        <p:xfrm>
          <a:off x="409433" y="1705970"/>
          <a:ext cx="9812740" cy="4285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80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762504"/>
          </a:xfrm>
        </p:spPr>
        <p:txBody>
          <a:bodyPr>
            <a:normAutofit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006099"/>
              </p:ext>
            </p:extLst>
          </p:nvPr>
        </p:nvGraphicFramePr>
        <p:xfrm>
          <a:off x="489397" y="1906074"/>
          <a:ext cx="9658944" cy="4378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31666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595079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047116"/>
              </p:ext>
            </p:extLst>
          </p:nvPr>
        </p:nvGraphicFramePr>
        <p:xfrm>
          <a:off x="477671" y="1610436"/>
          <a:ext cx="9662615" cy="4544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791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38139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453" y="143569"/>
            <a:ext cx="9144000" cy="1646594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PROCESO DE PARTICIPACION CIUDADANA</a:t>
            </a:r>
            <a:endParaRPr lang="es-CO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720545"/>
              </p:ext>
            </p:extLst>
          </p:nvPr>
        </p:nvGraphicFramePr>
        <p:xfrm>
          <a:off x="772732" y="1678898"/>
          <a:ext cx="9465550" cy="4490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42709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19665</TotalTime>
  <Words>268</Words>
  <Application>Microsoft Office PowerPoint</Application>
  <PresentationFormat>Panorámica</PresentationFormat>
  <Paragraphs>58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Tema de Office</vt:lpstr>
      <vt:lpstr>CONTRALORÍA DEPARTAMENTAL DEL TOLIMA RENDICIÓN DE CUENTAS ASAMBLEA DEPARTAMENTAL  2016 - 2019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PARTICIPACION CIUDADANA</vt:lpstr>
      <vt:lpstr>PROCESO DE CONTROL FISCAL Y MEDIO AMBIENTE</vt:lpstr>
      <vt:lpstr>PROCESO DE CONTROL FISCAL Y MEDIO AMBIENTE</vt:lpstr>
      <vt:lpstr>PROCESO DE CONTROL FISCAL Y MEDIO AMBIENTE</vt:lpstr>
      <vt:lpstr>PROCESO DE CONTROL FISCAL Y MEDIO AMBIENTE</vt:lpstr>
      <vt:lpstr>PROCESO DE CONTROL FISCAL Y MEDIO AMBIENTE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DE RESPONSABILIDAD FISCAL</vt:lpstr>
      <vt:lpstr>PROCESO SANCIONATORIO  Y COACTIVA</vt:lpstr>
      <vt:lpstr>PROCESO  SANCIONATORIO Y COACTIVA</vt:lpstr>
      <vt:lpstr>PROCESO  SANCIONATORIO Y COACTIVA</vt:lpstr>
      <vt:lpstr>PROCESO DE GESTIÓN HUMANA</vt:lpstr>
      <vt:lpstr>PROCESO DE GESTIÓN HUMANA</vt:lpstr>
      <vt:lpstr>PROCESO DE GESTIÓN DE RECURSOS</vt:lpstr>
      <vt:lpstr>PROCESO DE GESTIÓN DE RECURSOS</vt:lpstr>
      <vt:lpstr>PROCESO DE GESTIÓN JURÍDICA</vt:lpstr>
      <vt:lpstr>                   CONTRALORÍA DEPARTAMENTAL DEL TOLMA INFORME DE GESTIÓN 2016 - 2019    EDILBERTO PAVA CEBALLOS CONTRALOR DEPARTAMENTAL 2016 – 2019   MUCHAS GRACIAS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PARTICIPACION CIUDADANA</dc:title>
  <dc:creator>ORLANDO</dc:creator>
  <cp:lastModifiedBy>ORLANDO</cp:lastModifiedBy>
  <cp:revision>63</cp:revision>
  <dcterms:created xsi:type="dcterms:W3CDTF">2019-10-24T05:24:31Z</dcterms:created>
  <dcterms:modified xsi:type="dcterms:W3CDTF">2019-11-13T02:38:09Z</dcterms:modified>
</cp:coreProperties>
</file>