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89" r:id="rId3"/>
    <p:sldId id="257" r:id="rId4"/>
    <p:sldId id="292" r:id="rId5"/>
    <p:sldId id="278" r:id="rId6"/>
    <p:sldId id="279" r:id="rId7"/>
    <p:sldId id="260" r:id="rId8"/>
    <p:sldId id="280" r:id="rId9"/>
    <p:sldId id="281" r:id="rId10"/>
    <p:sldId id="265" r:id="rId11"/>
    <p:sldId id="262" r:id="rId12"/>
    <p:sldId id="263" r:id="rId13"/>
    <p:sldId id="264" r:id="rId14"/>
    <p:sldId id="282" r:id="rId15"/>
    <p:sldId id="267" r:id="rId16"/>
    <p:sldId id="268" r:id="rId17"/>
    <p:sldId id="269" r:id="rId18"/>
    <p:sldId id="270" r:id="rId19"/>
    <p:sldId id="284" r:id="rId20"/>
    <p:sldId id="285" r:id="rId21"/>
    <p:sldId id="286" r:id="rId22"/>
    <p:sldId id="287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83" r:id="rId31"/>
    <p:sldId id="290" r:id="rId32"/>
    <p:sldId id="291" r:id="rId33"/>
  </p:sldIdLst>
  <p:sldSz cx="12192000" cy="6858000"/>
  <p:notesSz cx="7102475" cy="93884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4" autoAdjust="0"/>
    <p:restoredTop sz="94660"/>
  </p:normalViewPr>
  <p:slideViewPr>
    <p:cSldViewPr snapToGrid="0">
      <p:cViewPr>
        <p:scale>
          <a:sx n="75" d="100"/>
          <a:sy n="75" d="100"/>
        </p:scale>
        <p:origin x="211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Cantidad%20auditorias%202012%20a%202015%20y%20ppto%20auditad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orme%20Consolidado%20Hallazgos%202016%20A%202019%20(oct%2030)_2019%20(1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ULTIMA%20INFO%20DE%20INFORMES%20GESTIO%202016-2019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ULTIMA%20INFO%20DE%20INFORMES%20GESTIO%202016-2019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ULTIMA%20INFO%20DE%20INFORMES%20GESTIO%202016-2019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orme%20Consolidado%20Hallazgos%202016%20A%202019%20(oct%2030)_2019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PAPELES_DE_TRABAJO_INF_GESTION_CONSOLIDAD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PAPELES_DE_TRABAJO_INF_GESTION_CONSOLIDADO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PAPELES_DE_TRABAJO_INF_GESTION_CONSOLIDAD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ORME%20ENTREGA%20DE%20CARGOS%20CONTRATACI&#211;N%20RGJ%20-%202017%20(1)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PAPELES_DE_TRABAJO_INF_GESTION_CONSOLIDAD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ORME%20ENTREGA%20DE%20CARGOS%20CONTRATACI&#211;N%20RGJ%20-%202017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PAPELES_DE_TRABAJO_INF_GESTION_CONSOLIDADO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Cantidad%20auditorias%202012%20a%202015%20y%20ppto%20auditad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REPORTE%20INFORME%20GESTION%202016-2017-2018-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ORME%20ENTREGA%20DE%20CARGOS%20CONTRATACI&#211;N%20RGJ%20-%202017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REPORTE%20INFORME%20GESTION%202016-2017-2018-2019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Cantidad%20auditorias%202012%20a%202015%20y%20ppto%20auditad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REPORTE%20INFORME%20GESTION%202016-2017-2018-2019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ULTIMA%20INFO%20DE%20INFORMES%20GESTIO%202016-2019%20(1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Hoja4!$D$2</c:f>
              <c:strCache>
                <c:ptCount val="1"/>
                <c:pt idx="0">
                  <c:v>ACTIVIDADES DE PROMOCIÓN Y DIVULGACIÓN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Hoja4!$C$3:$C$6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Hoja4!$D$3:$D$6</c:f>
              <c:numCache>
                <c:formatCode>General</c:formatCode>
                <c:ptCount val="4"/>
                <c:pt idx="0">
                  <c:v>120</c:v>
                </c:pt>
                <c:pt idx="1">
                  <c:v>152</c:v>
                </c:pt>
                <c:pt idx="2">
                  <c:v>224</c:v>
                </c:pt>
                <c:pt idx="3">
                  <c:v>185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6864904"/>
        <c:axId val="266865296"/>
      </c:barChart>
      <c:catAx>
        <c:axId val="266864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6865296"/>
        <c:crosses val="autoZero"/>
        <c:auto val="1"/>
        <c:lblAlgn val="ctr"/>
        <c:lblOffset val="100"/>
        <c:noMultiLvlLbl val="0"/>
      </c:catAx>
      <c:valAx>
        <c:axId val="26686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6864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RESULTADO DEL PROCESO AUDITOR CANTIDAD DE HALLAZGOS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'[Informe Consolidado Hallazgos 2016 A 2019 (oct 30)_2019 (1).xlsx]Hoja1'!$K$10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'[Informe Consolidado Hallazgos 2016 A 2019 (oct 30)_2019 (1).xlsx]Hoja1'!$L$9:$O$9</c:f>
              <c:strCache>
                <c:ptCount val="4"/>
                <c:pt idx="0">
                  <c:v>FISCALES</c:v>
                </c:pt>
                <c:pt idx="1">
                  <c:v>DISCIPLINARIOS</c:v>
                </c:pt>
                <c:pt idx="2">
                  <c:v>PENALES</c:v>
                </c:pt>
                <c:pt idx="3">
                  <c:v>ADMINISTRATIVOS</c:v>
                </c:pt>
              </c:strCache>
            </c:strRef>
          </c:cat>
          <c:val>
            <c:numRef>
              <c:f>'[Informe Consolidado Hallazgos 2016 A 2019 (oct 30)_2019 (1).xlsx]Hoja1'!$L$10:$O$10</c:f>
              <c:numCache>
                <c:formatCode>General</c:formatCode>
                <c:ptCount val="4"/>
                <c:pt idx="0">
                  <c:v>97</c:v>
                </c:pt>
                <c:pt idx="1">
                  <c:v>238</c:v>
                </c:pt>
                <c:pt idx="2">
                  <c:v>32</c:v>
                </c:pt>
                <c:pt idx="3">
                  <c:v>409</c:v>
                </c:pt>
              </c:numCache>
            </c:numRef>
          </c:val>
        </c:ser>
        <c:ser>
          <c:idx val="1"/>
          <c:order val="1"/>
          <c:tx>
            <c:strRef>
              <c:f>'[Informe Consolidado Hallazgos 2016 A 2019 (oct 30)_2019 (1).xlsx]Hoja1'!$K$11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'[Informe Consolidado Hallazgos 2016 A 2019 (oct 30)_2019 (1).xlsx]Hoja1'!$L$9:$O$9</c:f>
              <c:strCache>
                <c:ptCount val="4"/>
                <c:pt idx="0">
                  <c:v>FISCALES</c:v>
                </c:pt>
                <c:pt idx="1">
                  <c:v>DISCIPLINARIOS</c:v>
                </c:pt>
                <c:pt idx="2">
                  <c:v>PENALES</c:v>
                </c:pt>
                <c:pt idx="3">
                  <c:v>ADMINISTRATIVOS</c:v>
                </c:pt>
              </c:strCache>
            </c:strRef>
          </c:cat>
          <c:val>
            <c:numRef>
              <c:f>'[Informe Consolidado Hallazgos 2016 A 2019 (oct 30)_2019 (1).xlsx]Hoja1'!$L$11:$O$11</c:f>
              <c:numCache>
                <c:formatCode>General</c:formatCode>
                <c:ptCount val="4"/>
                <c:pt idx="0">
                  <c:v>127</c:v>
                </c:pt>
                <c:pt idx="1">
                  <c:v>208</c:v>
                </c:pt>
                <c:pt idx="2">
                  <c:v>41</c:v>
                </c:pt>
                <c:pt idx="3">
                  <c:v>666</c:v>
                </c:pt>
              </c:numCache>
            </c:numRef>
          </c:val>
        </c:ser>
        <c:ser>
          <c:idx val="2"/>
          <c:order val="2"/>
          <c:tx>
            <c:strRef>
              <c:f>'[Informe Consolidado Hallazgos 2016 A 2019 (oct 30)_2019 (1).xlsx]Hoja1'!$K$12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'[Informe Consolidado Hallazgos 2016 A 2019 (oct 30)_2019 (1).xlsx]Hoja1'!$L$9:$O$9</c:f>
              <c:strCache>
                <c:ptCount val="4"/>
                <c:pt idx="0">
                  <c:v>FISCALES</c:v>
                </c:pt>
                <c:pt idx="1">
                  <c:v>DISCIPLINARIOS</c:v>
                </c:pt>
                <c:pt idx="2">
                  <c:v>PENALES</c:v>
                </c:pt>
                <c:pt idx="3">
                  <c:v>ADMINISTRATIVOS</c:v>
                </c:pt>
              </c:strCache>
            </c:strRef>
          </c:cat>
          <c:val>
            <c:numRef>
              <c:f>'[Informe Consolidado Hallazgos 2016 A 2019 (oct 30)_2019 (1).xlsx]Hoja1'!$L$12:$O$12</c:f>
              <c:numCache>
                <c:formatCode>General</c:formatCode>
                <c:ptCount val="4"/>
                <c:pt idx="0">
                  <c:v>149</c:v>
                </c:pt>
                <c:pt idx="1">
                  <c:v>229</c:v>
                </c:pt>
                <c:pt idx="2">
                  <c:v>16</c:v>
                </c:pt>
                <c:pt idx="3">
                  <c:v>753</c:v>
                </c:pt>
              </c:numCache>
            </c:numRef>
          </c:val>
        </c:ser>
        <c:ser>
          <c:idx val="3"/>
          <c:order val="3"/>
          <c:tx>
            <c:strRef>
              <c:f>'[Informe Consolidado Hallazgos 2016 A 2019 (oct 30)_2019 (1).xlsx]Hoja1'!$K$13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'[Informe Consolidado Hallazgos 2016 A 2019 (oct 30)_2019 (1).xlsx]Hoja1'!$L$9:$O$9</c:f>
              <c:strCache>
                <c:ptCount val="4"/>
                <c:pt idx="0">
                  <c:v>FISCALES</c:v>
                </c:pt>
                <c:pt idx="1">
                  <c:v>DISCIPLINARIOS</c:v>
                </c:pt>
                <c:pt idx="2">
                  <c:v>PENALES</c:v>
                </c:pt>
                <c:pt idx="3">
                  <c:v>ADMINISTRATIVOS</c:v>
                </c:pt>
              </c:strCache>
            </c:strRef>
          </c:cat>
          <c:val>
            <c:numRef>
              <c:f>'[Informe Consolidado Hallazgos 2016 A 2019 (oct 30)_2019 (1).xlsx]Hoja1'!$L$13:$O$13</c:f>
              <c:numCache>
                <c:formatCode>General</c:formatCode>
                <c:ptCount val="4"/>
                <c:pt idx="0">
                  <c:v>51</c:v>
                </c:pt>
                <c:pt idx="1">
                  <c:v>67</c:v>
                </c:pt>
                <c:pt idx="2">
                  <c:v>6</c:v>
                </c:pt>
                <c:pt idx="3">
                  <c:v>299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173856"/>
        <c:axId val="264160000"/>
      </c:barChart>
      <c:catAx>
        <c:axId val="26417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160000"/>
        <c:crosses val="autoZero"/>
        <c:auto val="1"/>
        <c:lblAlgn val="ctr"/>
        <c:lblOffset val="100"/>
        <c:noMultiLvlLbl val="0"/>
      </c:catAx>
      <c:valAx>
        <c:axId val="264160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173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dirty="0" smtClean="0"/>
              <a:t>RESULTADOS DEL PROCESO AUDITOR VALOR DE HALLAZGOS</a:t>
            </a:r>
            <a:endParaRPr lang="es-CO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'[ULTIMA INFO DE INFORMES GESTIO 2016-2019.xlsx]Hoja1'!$I$15:$L$15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'[ULTIMA INFO DE INFORMES GESTIO 2016-2019.xlsx]Hoja1'!$I$16:$L$16</c:f>
              <c:numCache>
                <c:formatCode>_(* #,##0_);_(* \(#,##0\);_(* "-"??_);_(@_)</c:formatCode>
                <c:ptCount val="4"/>
                <c:pt idx="0">
                  <c:v>11455318390</c:v>
                </c:pt>
                <c:pt idx="1">
                  <c:v>7400452171</c:v>
                </c:pt>
                <c:pt idx="2">
                  <c:v>11538325345</c:v>
                </c:pt>
                <c:pt idx="3">
                  <c:v>2916315879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160784"/>
        <c:axId val="264161176"/>
      </c:barChart>
      <c:catAx>
        <c:axId val="26416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161176"/>
        <c:crosses val="autoZero"/>
        <c:auto val="1"/>
        <c:lblAlgn val="ctr"/>
        <c:lblOffset val="100"/>
        <c:noMultiLvlLbl val="0"/>
      </c:catAx>
      <c:valAx>
        <c:axId val="264161176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160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000" dirty="0" smtClean="0"/>
              <a:t>BENEFICIOS</a:t>
            </a:r>
            <a:r>
              <a:rPr lang="es-CO" sz="2000" baseline="0" dirty="0" smtClean="0"/>
              <a:t> DE AUDITORÍA</a:t>
            </a:r>
            <a:endParaRPr lang="es-CO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21145363079615048"/>
          <c:y val="0.17668999708369784"/>
          <c:w val="0.75521303587051614"/>
          <c:h val="0.7212423447069116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'[ULTIMA INFO DE INFORMES GESTIO 2016-2019.xlsx]Hoja1'!$I$17:$L$17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'[ULTIMA INFO DE INFORMES GESTIO 2016-2019.xlsx]Hoja1'!$I$18:$L$18</c:f>
              <c:numCache>
                <c:formatCode>_(* #,##0_);_(* \(#,##0\);_(* "-"??_);_(@_)</c:formatCode>
                <c:ptCount val="4"/>
                <c:pt idx="0">
                  <c:v>270015808</c:v>
                </c:pt>
                <c:pt idx="1">
                  <c:v>2008529066</c:v>
                </c:pt>
                <c:pt idx="2">
                  <c:v>839180562</c:v>
                </c:pt>
                <c:pt idx="3">
                  <c:v>20390485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889664"/>
        <c:axId val="264890056"/>
      </c:barChart>
      <c:catAx>
        <c:axId val="26488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890056"/>
        <c:crosses val="autoZero"/>
        <c:auto val="1"/>
        <c:lblAlgn val="ctr"/>
        <c:lblOffset val="100"/>
        <c:noMultiLvlLbl val="0"/>
      </c:catAx>
      <c:valAx>
        <c:axId val="264890056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88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VALOR PRESUPUESTO AUDITADO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'[ULTIMA INFO DE INFORMES GESTIO 2016-2019.xlsx]Hoja1'!$C$22</c:f>
              <c:strCache>
                <c:ptCount val="1"/>
                <c:pt idx="0">
                  <c:v>VALOR PRESUPUESTO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30955789312563"/>
                      <c:h val="0.22063258854656095"/>
                    </c:manualLayout>
                  </c15:layout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49610762149045"/>
                      <c:h val="0.22063258854656095"/>
                    </c:manualLayout>
                  </c15:layout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49031333122631"/>
                      <c:h val="0.22063258854656095"/>
                    </c:manualLayout>
                  </c15:layout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96877461672977"/>
                      <c:h val="0.22063258854656095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'[ULTIMA INFO DE INFORMES GESTIO 2016-2019.xlsx]Hoja1'!$D$20:$G$21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'[ULTIMA INFO DE INFORMES GESTIO 2016-2019.xlsx]Hoja1'!$D$22:$G$22</c:f>
              <c:numCache>
                <c:formatCode>_(* #,##0_);_(* \(#,##0\);_(* "-"??_);_(@_)</c:formatCode>
                <c:ptCount val="4"/>
                <c:pt idx="0">
                  <c:v>949008125414</c:v>
                </c:pt>
                <c:pt idx="1">
                  <c:v>1590475147933</c:v>
                </c:pt>
                <c:pt idx="2">
                  <c:v>1913880684388</c:v>
                </c:pt>
                <c:pt idx="3">
                  <c:v>1211577288392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890840"/>
        <c:axId val="264891232"/>
      </c:barChart>
      <c:catAx>
        <c:axId val="264890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891232"/>
        <c:crosses val="autoZero"/>
        <c:auto val="1"/>
        <c:lblAlgn val="ctr"/>
        <c:lblOffset val="100"/>
        <c:noMultiLvlLbl val="0"/>
      </c:catAx>
      <c:valAx>
        <c:axId val="264891232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890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MONTO DE LA CARTERA COBRADA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'[Informe Consolidado Hallazgos 2016 A 2019 (oct 30)_2019.xlsx]Hoja2'!$B$5:$B$8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'[Informe Consolidado Hallazgos 2016 A 2019 (oct 30)_2019.xlsx]Hoja2'!$C$5:$C$8</c:f>
              <c:numCache>
                <c:formatCode>_(* #,##0_);_(* \(#,##0\);_(* "-"??_);_(@_)</c:formatCode>
                <c:ptCount val="4"/>
                <c:pt idx="0">
                  <c:v>396675019</c:v>
                </c:pt>
                <c:pt idx="1">
                  <c:v>359649391</c:v>
                </c:pt>
                <c:pt idx="2">
                  <c:v>170209053</c:v>
                </c:pt>
                <c:pt idx="3">
                  <c:v>217336871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974568"/>
        <c:axId val="264974960"/>
      </c:barChart>
      <c:catAx>
        <c:axId val="264974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974960"/>
        <c:crosses val="autoZero"/>
        <c:auto val="1"/>
        <c:lblAlgn val="ctr"/>
        <c:lblOffset val="100"/>
        <c:noMultiLvlLbl val="0"/>
      </c:catAx>
      <c:valAx>
        <c:axId val="264974960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974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NÚMERO </a:t>
            </a:r>
            <a:r>
              <a:rPr lang="en-US" sz="2000" dirty="0"/>
              <a:t>DE PROCESOS DE COBRO COACTIVO</a:t>
            </a:r>
          </a:p>
        </c:rich>
      </c:tx>
      <c:layout>
        <c:manualLayout>
          <c:xMode val="edge"/>
          <c:yMode val="edge"/>
          <c:x val="0.2028005483617032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'Hoja9 (10)'!$A$4:$B$4</c:f>
              <c:strCache>
                <c:ptCount val="2"/>
                <c:pt idx="0">
                  <c:v>PROCESO</c:v>
                </c:pt>
                <c:pt idx="1">
                  <c:v>NÚMERO DE PROCESOS DE COBRO COACTIVO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'Hoja9 (10)'!$C$3:$F$3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'Hoja9 (10)'!$C$4:$F$4</c:f>
              <c:numCache>
                <c:formatCode>General</c:formatCode>
                <c:ptCount val="4"/>
                <c:pt idx="0">
                  <c:v>127</c:v>
                </c:pt>
                <c:pt idx="1">
                  <c:v>127</c:v>
                </c:pt>
                <c:pt idx="2">
                  <c:v>135</c:v>
                </c:pt>
                <c:pt idx="3">
                  <c:v>140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975744"/>
        <c:axId val="258671088"/>
      </c:barChart>
      <c:catAx>
        <c:axId val="26497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8671088"/>
        <c:crosses val="autoZero"/>
        <c:auto val="1"/>
        <c:lblAlgn val="ctr"/>
        <c:lblOffset val="100"/>
        <c:noMultiLvlLbl val="0"/>
      </c:catAx>
      <c:valAx>
        <c:axId val="258671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97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CANTIDAD DE PROCESOS </a:t>
            </a:r>
            <a:r>
              <a:rPr lang="en-US" sz="2000" dirty="0"/>
              <a:t>SANCIONATORIOS</a:t>
            </a:r>
          </a:p>
        </c:rich>
      </c:tx>
      <c:layout>
        <c:manualLayout>
          <c:xMode val="edge"/>
          <c:yMode val="edge"/>
          <c:x val="0.2267640059275561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'Hoja9 (11)'!$A$4:$B$4</c:f>
              <c:strCache>
                <c:ptCount val="2"/>
                <c:pt idx="0">
                  <c:v>PROCESO</c:v>
                </c:pt>
                <c:pt idx="1">
                  <c:v>CANTIDAD PROCESOS SANCIONATORIOS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'Hoja9 (11)'!$C$3:$F$3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'Hoja9 (11)'!$C$4:$F$4</c:f>
              <c:numCache>
                <c:formatCode>General</c:formatCode>
                <c:ptCount val="4"/>
                <c:pt idx="0">
                  <c:v>113</c:v>
                </c:pt>
                <c:pt idx="1">
                  <c:v>147</c:v>
                </c:pt>
                <c:pt idx="2">
                  <c:v>111</c:v>
                </c:pt>
                <c:pt idx="3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8671872"/>
        <c:axId val="258672264"/>
      </c:barChart>
      <c:catAx>
        <c:axId val="25867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8672264"/>
        <c:crosses val="autoZero"/>
        <c:auto val="1"/>
        <c:lblAlgn val="ctr"/>
        <c:lblOffset val="100"/>
        <c:noMultiLvlLbl val="0"/>
      </c:catAx>
      <c:valAx>
        <c:axId val="258672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8671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000" dirty="0" smtClean="0"/>
              <a:t>ACTIVIDADES </a:t>
            </a:r>
            <a:r>
              <a:rPr lang="es-CO" sz="2000" dirty="0"/>
              <a:t>DEL PLAN DE CAPACITACIONES</a:t>
            </a:r>
          </a:p>
        </c:rich>
      </c:tx>
      <c:layout>
        <c:manualLayout>
          <c:xMode val="edge"/>
          <c:yMode val="edge"/>
          <c:x val="0.20545951379128791"/>
          <c:y val="1.67868253822086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'Hoja9 (12)'!$A$4:$B$4</c:f>
              <c:strCache>
                <c:ptCount val="2"/>
                <c:pt idx="0">
                  <c:v>PROCESO</c:v>
                </c:pt>
                <c:pt idx="1">
                  <c:v>ACTIVIDADES DEL PLAN DE CAPACITACIONES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'Hoja9 (12)'!$C$3:$F$3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'Hoja9 (12)'!$C$4:$F$4</c:f>
              <c:numCache>
                <c:formatCode>General</c:formatCode>
                <c:ptCount val="4"/>
                <c:pt idx="0">
                  <c:v>28</c:v>
                </c:pt>
                <c:pt idx="1">
                  <c:v>27</c:v>
                </c:pt>
                <c:pt idx="2">
                  <c:v>32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7969632"/>
        <c:axId val="257970024"/>
      </c:barChart>
      <c:catAx>
        <c:axId val="25796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7970024"/>
        <c:crosses val="autoZero"/>
        <c:auto val="1"/>
        <c:lblAlgn val="ctr"/>
        <c:lblOffset val="100"/>
        <c:noMultiLvlLbl val="0"/>
      </c:catAx>
      <c:valAx>
        <c:axId val="257970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7969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800" b="0" i="0" baseline="0">
                <a:effectLst/>
              </a:rPr>
              <a:t>VALOR DEL PLAN DE CAPACITACIONES</a:t>
            </a:r>
            <a:endParaRPr lang="es-CO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'[INFORME ENTREGA DE CARGOS CONTRATACIÓN RGJ - 2017 (1).xlsx]Hoja2'!$N$5:$N$8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'[INFORME ENTREGA DE CARGOS CONTRATACIÓN RGJ - 2017 (1).xlsx]Hoja2'!$O$5:$O$8</c:f>
              <c:numCache>
                <c:formatCode>_(* #,##0_);_(* \(#,##0\);_(* "-"??_);_(@_)</c:formatCode>
                <c:ptCount val="4"/>
                <c:pt idx="0">
                  <c:v>57323140</c:v>
                </c:pt>
                <c:pt idx="1">
                  <c:v>46733810</c:v>
                </c:pt>
                <c:pt idx="2">
                  <c:v>32981547</c:v>
                </c:pt>
                <c:pt idx="3">
                  <c:v>32608610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57970808"/>
        <c:axId val="257971200"/>
      </c:barChart>
      <c:catAx>
        <c:axId val="257970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7971200"/>
        <c:crosses val="autoZero"/>
        <c:auto val="1"/>
        <c:lblAlgn val="ctr"/>
        <c:lblOffset val="100"/>
        <c:noMultiLvlLbl val="0"/>
      </c:catAx>
      <c:valAx>
        <c:axId val="257971200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7970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PRESUPUESTO </a:t>
            </a:r>
            <a:r>
              <a:rPr lang="en-US" sz="2000" dirty="0"/>
              <a:t>DE GASTOS</a:t>
            </a:r>
          </a:p>
        </c:rich>
      </c:tx>
      <c:layout>
        <c:manualLayout>
          <c:xMode val="edge"/>
          <c:yMode val="edge"/>
          <c:x val="0.3471707088200430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'Hoja9 (14)'!$A$4:$B$4</c:f>
              <c:strCache>
                <c:ptCount val="2"/>
                <c:pt idx="0">
                  <c:v>PROCESO</c:v>
                </c:pt>
                <c:pt idx="1">
                  <c:v>PPTO DE GASTOS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'Hoja9 (14)'!$C$3:$F$3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'Hoja9 (14)'!$C$4:$F$4</c:f>
              <c:numCache>
                <c:formatCode>_(* #,##0_);_(* \(#,##0\);_(* "-"??_);_(@_)</c:formatCode>
                <c:ptCount val="4"/>
                <c:pt idx="0">
                  <c:v>4866156981</c:v>
                </c:pt>
                <c:pt idx="1">
                  <c:v>6032327211</c:v>
                </c:pt>
                <c:pt idx="2">
                  <c:v>6291577347</c:v>
                </c:pt>
                <c:pt idx="3">
                  <c:v>6841355483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7965928"/>
        <c:axId val="257966320"/>
      </c:barChart>
      <c:catAx>
        <c:axId val="257965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7966320"/>
        <c:crosses val="autoZero"/>
        <c:auto val="1"/>
        <c:lblAlgn val="ctr"/>
        <c:lblOffset val="100"/>
        <c:noMultiLvlLbl val="0"/>
      </c:catAx>
      <c:valAx>
        <c:axId val="257966320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7965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000" dirty="0" smtClean="0"/>
              <a:t>ACTIVIDADES DE FORMACIÓN</a:t>
            </a:r>
            <a:r>
              <a:rPr lang="es-CO" sz="2000" baseline="0" dirty="0" smtClean="0"/>
              <a:t> Y CAPACITACIÓN</a:t>
            </a:r>
            <a:endParaRPr lang="es-CO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'[INFORME ENTREGA DE CARGOS CONTRATACIÓN RGJ - 2017 (1).xlsx]Hoja1'!$E$7:$H$7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'[INFORME ENTREGA DE CARGOS CONTRATACIÓN RGJ - 2017 (1).xlsx]Hoja1'!$E$8:$H$8</c:f>
              <c:numCache>
                <c:formatCode>General</c:formatCode>
                <c:ptCount val="4"/>
                <c:pt idx="0">
                  <c:v>19</c:v>
                </c:pt>
                <c:pt idx="1">
                  <c:v>30</c:v>
                </c:pt>
                <c:pt idx="2">
                  <c:v>46</c:v>
                </c:pt>
                <c:pt idx="3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399160"/>
        <c:axId val="264399552"/>
      </c:barChart>
      <c:catAx>
        <c:axId val="264399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399552"/>
        <c:crosses val="autoZero"/>
        <c:auto val="1"/>
        <c:lblAlgn val="ctr"/>
        <c:lblOffset val="100"/>
        <c:noMultiLvlLbl val="0"/>
      </c:catAx>
      <c:valAx>
        <c:axId val="2643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399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INGRESOS </a:t>
            </a:r>
            <a:r>
              <a:rPr lang="en-US" sz="2000" dirty="0"/>
              <a:t>RECAUDADOS</a:t>
            </a:r>
          </a:p>
        </c:rich>
      </c:tx>
      <c:layout>
        <c:manualLayout>
          <c:xMode val="edge"/>
          <c:yMode val="edge"/>
          <c:x val="0.30488994662290919"/>
          <c:y val="2.67751979678022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'Hoja9 (15)'!$A$4:$B$4</c:f>
              <c:strCache>
                <c:ptCount val="2"/>
                <c:pt idx="0">
                  <c:v>PROCESO</c:v>
                </c:pt>
                <c:pt idx="1">
                  <c:v>INGRESOS RECAUDADOS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'Hoja9 (15)'!$C$3:$F$3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'Hoja9 (15)'!$C$4:$F$4</c:f>
              <c:numCache>
                <c:formatCode>_(* #,##0_);_(* \(#,##0\);_(* "-"??_);_(@_)</c:formatCode>
                <c:ptCount val="4"/>
                <c:pt idx="0">
                  <c:v>4688954315</c:v>
                </c:pt>
                <c:pt idx="1">
                  <c:v>5647569693</c:v>
                </c:pt>
                <c:pt idx="2">
                  <c:v>5994431384</c:v>
                </c:pt>
                <c:pt idx="3">
                  <c:v>5356258201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7967104"/>
        <c:axId val="266724624"/>
      </c:barChart>
      <c:catAx>
        <c:axId val="25796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6724624"/>
        <c:crosses val="autoZero"/>
        <c:auto val="1"/>
        <c:lblAlgn val="ctr"/>
        <c:lblOffset val="100"/>
        <c:noMultiLvlLbl val="0"/>
      </c:catAx>
      <c:valAx>
        <c:axId val="266724624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796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800" b="0" i="0" baseline="0" dirty="0" smtClean="0">
                <a:effectLst/>
              </a:rPr>
              <a:t>CIUDADANOS CAPACITADOS</a:t>
            </a:r>
            <a:endParaRPr lang="es-CO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Hoja2!$C$5:$C$8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Hoja2!$D$5:$D$8</c:f>
              <c:numCache>
                <c:formatCode>_(* #,##0_);_(* \(#,##0\);_(* "-"??_);_(@_)</c:formatCode>
                <c:ptCount val="4"/>
                <c:pt idx="0">
                  <c:v>1227</c:v>
                </c:pt>
                <c:pt idx="1">
                  <c:v>6390</c:v>
                </c:pt>
                <c:pt idx="2">
                  <c:v>3826</c:v>
                </c:pt>
                <c:pt idx="3">
                  <c:v>6931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400336"/>
        <c:axId val="264400728"/>
      </c:barChart>
      <c:catAx>
        <c:axId val="26440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400728"/>
        <c:crosses val="autoZero"/>
        <c:auto val="1"/>
        <c:lblAlgn val="ctr"/>
        <c:lblOffset val="100"/>
        <c:noMultiLvlLbl val="0"/>
      </c:catAx>
      <c:valAx>
        <c:axId val="264400728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400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VEEDURÍAS PROMOVIDAS</a:t>
            </a:r>
            <a:r>
              <a:rPr lang="en-US" sz="2000" baseline="0" dirty="0" smtClean="0"/>
              <a:t> Y/O</a:t>
            </a:r>
            <a:r>
              <a:rPr lang="en-US" sz="2000" dirty="0" smtClean="0"/>
              <a:t> ASESORADAS</a:t>
            </a:r>
            <a:endParaRPr lang="en-US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'Hoja1 (3)'!$B$5</c:f>
              <c:strCache>
                <c:ptCount val="1"/>
                <c:pt idx="0">
                  <c:v>Veedurías promovidas, asesoradas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'Hoja1 (3)'!$C$4:$F$4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'Hoja1 (3)'!$C$5:$F$5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12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383168"/>
        <c:axId val="264383560"/>
      </c:barChart>
      <c:catAx>
        <c:axId val="26438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383560"/>
        <c:crosses val="autoZero"/>
        <c:auto val="1"/>
        <c:lblAlgn val="ctr"/>
        <c:lblOffset val="100"/>
        <c:noMultiLvlLbl val="0"/>
      </c:catAx>
      <c:valAx>
        <c:axId val="264383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383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800" b="0" i="0" baseline="0" dirty="0" smtClean="0">
                <a:effectLst/>
              </a:rPr>
              <a:t>ASISTENTES A ACTIVIDADES DE DELIBERACIÓN (FOROS, AUDIENCIAS, CONVERSATORIOS, ETC)</a:t>
            </a:r>
            <a:endParaRPr lang="es-CO" dirty="0">
              <a:effectLst/>
            </a:endParaRPr>
          </a:p>
        </c:rich>
      </c:tx>
      <c:layout>
        <c:manualLayout>
          <c:xMode val="edge"/>
          <c:yMode val="edge"/>
          <c:x val="0.12311525628927295"/>
          <c:y val="4.028099153497132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2942358607279925E-3"/>
                  <c:y val="9.5169995803527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'[INFORME ENTREGA DE CARGOS CONTRATACIÓN RGJ - 2017 (1).xlsx]Hoja2'!$N$5:$N$8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'[INFORME ENTREGA DE CARGOS CONTRATACIÓN RGJ - 2017 (1).xlsx]Hoja2'!$O$5:$O$8</c:f>
              <c:numCache>
                <c:formatCode>General</c:formatCode>
                <c:ptCount val="4"/>
                <c:pt idx="0">
                  <c:v>699</c:v>
                </c:pt>
                <c:pt idx="1">
                  <c:v>851</c:v>
                </c:pt>
                <c:pt idx="2">
                  <c:v>378</c:v>
                </c:pt>
                <c:pt idx="3">
                  <c:v>455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384344"/>
        <c:axId val="264388920"/>
      </c:barChart>
      <c:catAx>
        <c:axId val="264384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388920"/>
        <c:crosses val="autoZero"/>
        <c:auto val="1"/>
        <c:lblAlgn val="ctr"/>
        <c:lblOffset val="100"/>
        <c:noMultiLvlLbl val="0"/>
      </c:catAx>
      <c:valAx>
        <c:axId val="264388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384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179105293497922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'Hoja1 (6)'!$B$4</c:f>
              <c:strCache>
                <c:ptCount val="1"/>
                <c:pt idx="0">
                  <c:v>Total PQRD en la DTPC  atendidos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'Hoja1 (6)'!$C$3:$F$3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'Hoja1 (6)'!$C$4:$F$4</c:f>
              <c:numCache>
                <c:formatCode>General</c:formatCode>
                <c:ptCount val="4"/>
                <c:pt idx="0">
                  <c:v>353</c:v>
                </c:pt>
                <c:pt idx="1">
                  <c:v>349</c:v>
                </c:pt>
                <c:pt idx="2">
                  <c:v>282</c:v>
                </c:pt>
                <c:pt idx="3">
                  <c:v>289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389704"/>
        <c:axId val="264390096"/>
      </c:barChart>
      <c:catAx>
        <c:axId val="264389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390096"/>
        <c:crosses val="autoZero"/>
        <c:auto val="1"/>
        <c:lblAlgn val="ctr"/>
        <c:lblOffset val="100"/>
        <c:noMultiLvlLbl val="0"/>
      </c:catAx>
      <c:valAx>
        <c:axId val="264390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389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Hoja3!$D$6</c:f>
              <c:strCache>
                <c:ptCount val="1"/>
                <c:pt idx="0">
                  <c:v>PQRD CON ALCANCE FISCAL Y ELEVADAS A DENUNCIAS CON PROCESO AUDITOR
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Hoja3!$C$7:$C$10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Hoja3!$D$7:$D$10</c:f>
              <c:numCache>
                <c:formatCode>_(* #,##0_);_(* \(#,##0\);_(* "-"??_);_(@_)</c:formatCode>
                <c:ptCount val="4"/>
                <c:pt idx="0">
                  <c:v>44</c:v>
                </c:pt>
                <c:pt idx="1">
                  <c:v>27</c:v>
                </c:pt>
                <c:pt idx="2">
                  <c:v>55</c:v>
                </c:pt>
                <c:pt idx="3">
                  <c:v>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168192"/>
        <c:axId val="264168584"/>
      </c:barChart>
      <c:catAx>
        <c:axId val="26416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168584"/>
        <c:crosses val="autoZero"/>
        <c:auto val="1"/>
        <c:lblAlgn val="ctr"/>
        <c:lblOffset val="100"/>
        <c:noMultiLvlLbl val="0"/>
      </c:catAx>
      <c:valAx>
        <c:axId val="264168584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16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1000913840188895"/>
          <c:y val="2.26276541559049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'Hoja1 (8)'!$B$4</c:f>
              <c:strCache>
                <c:ptCount val="1"/>
                <c:pt idx="0">
                  <c:v>PQRD atendidas, sin mérito o  sin alcance fiscal o competencia de otras entidades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'Hoja1 (8)'!$C$3:$F$3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'Hoja1 (8)'!$C$4:$F$4</c:f>
              <c:numCache>
                <c:formatCode>General</c:formatCode>
                <c:ptCount val="4"/>
                <c:pt idx="0">
                  <c:v>309</c:v>
                </c:pt>
                <c:pt idx="1">
                  <c:v>322</c:v>
                </c:pt>
                <c:pt idx="2">
                  <c:v>227</c:v>
                </c:pt>
                <c:pt idx="3">
                  <c:v>214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169368"/>
        <c:axId val="264169760"/>
      </c:barChart>
      <c:catAx>
        <c:axId val="264169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169760"/>
        <c:crosses val="autoZero"/>
        <c:auto val="1"/>
        <c:lblAlgn val="ctr"/>
        <c:lblOffset val="100"/>
        <c:noMultiLvlLbl val="0"/>
      </c:catAx>
      <c:valAx>
        <c:axId val="264169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169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CANTIDAD DE AUDITORÍAS REALIZADAS</a:t>
            </a:r>
          </a:p>
        </c:rich>
      </c:tx>
      <c:layout>
        <c:manualLayout>
          <c:xMode val="edge"/>
          <c:yMode val="edge"/>
          <c:x val="0.288600231156057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'[ULTIMA INFO DE INFORMES GESTIO 2016-2019 (1).xlsx]Hoja1'!$C$29</c:f>
              <c:strCache>
                <c:ptCount val="1"/>
                <c:pt idx="0">
                  <c:v>PGA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'[ULTIMA INFO DE INFORMES GESTIO 2016-2019 (1).xlsx]Hoja1'!$D$27:$G$28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'[ULTIMA INFO DE INFORMES GESTIO 2016-2019 (1).xlsx]Hoja1'!$D$29:$G$29</c:f>
              <c:numCache>
                <c:formatCode>#,##0</c:formatCode>
                <c:ptCount val="4"/>
                <c:pt idx="0">
                  <c:v>123</c:v>
                </c:pt>
                <c:pt idx="1">
                  <c:v>99</c:v>
                </c:pt>
                <c:pt idx="2">
                  <c:v>273</c:v>
                </c:pt>
                <c:pt idx="3" formatCode="General">
                  <c:v>265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172680"/>
        <c:axId val="264173072"/>
      </c:barChart>
      <c:catAx>
        <c:axId val="264172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173072"/>
        <c:crosses val="autoZero"/>
        <c:auto val="1"/>
        <c:lblAlgn val="ctr"/>
        <c:lblOffset val="100"/>
        <c:noMultiLvlLbl val="0"/>
      </c:catAx>
      <c:valAx>
        <c:axId val="26417307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4172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12/11/2019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61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12/11/2019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5492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12/11/2019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023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12/11/2019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353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12/11/2019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365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12/11/2019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640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12/11/2019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79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12/11/2019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836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12/11/2019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485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12/11/2019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204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12/11/2019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091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B6B0-FEAB-4280-B757-44F64C5A94C1}" type="datetimeFigureOut">
              <a:rPr lang="es-CO" smtClean="0"/>
              <a:t>12/11/2019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115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26" y="13648"/>
            <a:ext cx="12217926" cy="694547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83037" y="1895095"/>
            <a:ext cx="5782614" cy="1826899"/>
          </a:xfrm>
        </p:spPr>
        <p:txBody>
          <a:bodyPr>
            <a:normAutofit fontScale="90000"/>
          </a:bodyPr>
          <a:lstStyle/>
          <a:p>
            <a:pPr algn="ctr"/>
            <a:r>
              <a:rPr lang="es-CO" sz="3600" dirty="0" smtClean="0"/>
              <a:t>CONTRALORÍA DEPARTAMENTAL DEL TOLIMA RENDICIÓN DE CUENTAS ASAMBLEA DEPARTAMENTAL </a:t>
            </a:r>
            <a:br>
              <a:rPr lang="es-CO" sz="3600" dirty="0" smtClean="0"/>
            </a:br>
            <a:r>
              <a:rPr lang="es-CO" sz="3600" dirty="0" smtClean="0"/>
              <a:t>2016 - 2019</a:t>
            </a:r>
            <a:endParaRPr lang="es-CO" sz="36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868213" y="4893727"/>
            <a:ext cx="6903077" cy="18268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sz="3600" dirty="0" smtClean="0"/>
              <a:t>EDILBERTO PAVA CEBALLOS CONTRALOR DEPARTAMENTAL </a:t>
            </a:r>
          </a:p>
          <a:p>
            <a:pPr algn="ctr"/>
            <a:r>
              <a:rPr lang="es-CO" sz="3600" dirty="0" smtClean="0"/>
              <a:t>2016 - 2019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108100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1571" y="-579759"/>
            <a:ext cx="9144000" cy="2387600"/>
          </a:xfrm>
        </p:spPr>
        <p:txBody>
          <a:bodyPr/>
          <a:lstStyle/>
          <a:p>
            <a:r>
              <a:rPr lang="es-CO" dirty="0" smtClean="0"/>
              <a:t>PROCESO DE CONTROL FISCAL Y MEDIO AMBIENTE</a:t>
            </a:r>
            <a:endParaRPr lang="es-CO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3762727"/>
              </p:ext>
            </p:extLst>
          </p:nvPr>
        </p:nvGraphicFramePr>
        <p:xfrm>
          <a:off x="386366" y="1822831"/>
          <a:ext cx="9821936" cy="4152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511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66010" y="-71120"/>
            <a:ext cx="8706118" cy="1891293"/>
          </a:xfrm>
        </p:spPr>
        <p:txBody>
          <a:bodyPr>
            <a:normAutofit/>
          </a:bodyPr>
          <a:lstStyle/>
          <a:p>
            <a:r>
              <a:rPr lang="es-CO" dirty="0" smtClean="0"/>
              <a:t>PROCESO DE CONTROL FISCAL Y MEDIO AMBIENTE</a:t>
            </a:r>
            <a:endParaRPr lang="es-CO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489524"/>
              </p:ext>
            </p:extLst>
          </p:nvPr>
        </p:nvGraphicFramePr>
        <p:xfrm>
          <a:off x="286603" y="2057400"/>
          <a:ext cx="9908275" cy="4138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10897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49"/>
            <a:ext cx="12238139" cy="6858000"/>
          </a:xfrm>
          <a:prstGeom prst="rect">
            <a:avLst/>
          </a:prstGeom>
        </p:spPr>
      </p:pic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0533987"/>
              </p:ext>
            </p:extLst>
          </p:nvPr>
        </p:nvGraphicFramePr>
        <p:xfrm>
          <a:off x="627797" y="2057400"/>
          <a:ext cx="9444251" cy="4097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1766010" y="-71120"/>
            <a:ext cx="8706118" cy="18912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mtClean="0"/>
              <a:t>PROCESO DE CONTROL FISCAL Y MEDIO AMBIENTE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2668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6847727"/>
              </p:ext>
            </p:extLst>
          </p:nvPr>
        </p:nvGraphicFramePr>
        <p:xfrm>
          <a:off x="359765" y="1668284"/>
          <a:ext cx="9833546" cy="4204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766010" y="-71120"/>
            <a:ext cx="8706118" cy="18912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mtClean="0"/>
              <a:t>PROCESO DE CONTROL FISCAL Y MEDIO AMBIENTE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47884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880119"/>
              </p:ext>
            </p:extLst>
          </p:nvPr>
        </p:nvGraphicFramePr>
        <p:xfrm>
          <a:off x="-1" y="2057400"/>
          <a:ext cx="9773587" cy="4407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1766010" y="-71120"/>
            <a:ext cx="8706118" cy="18912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mtClean="0"/>
              <a:t>PROCESO DE CONTROL FISCAL Y MEDIO AMBIENTE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17252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239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0007" y="-478134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92" y="1909466"/>
            <a:ext cx="13394773" cy="4426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98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1471" y="-438515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79" y="2106117"/>
            <a:ext cx="8420585" cy="3750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3755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4329" y="-377968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29" y="2009632"/>
            <a:ext cx="9239061" cy="394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4713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94676" y="-397977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76" y="2137363"/>
            <a:ext cx="9473784" cy="3910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4744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9666" y="-397977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66" y="2381336"/>
            <a:ext cx="9353861" cy="3787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24827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826899"/>
          </a:xfrm>
        </p:spPr>
        <p:txBody>
          <a:bodyPr>
            <a:normAutofit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2567573"/>
              </p:ext>
            </p:extLst>
          </p:nvPr>
        </p:nvGraphicFramePr>
        <p:xfrm>
          <a:off x="368489" y="2057400"/>
          <a:ext cx="9730853" cy="4097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041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9803" y="-323026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03" y="2173574"/>
            <a:ext cx="9548735" cy="425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4641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9785" y="-665345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85" y="1722255"/>
            <a:ext cx="9773586" cy="4176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89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6499" y="-547879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2578" y="2252771"/>
            <a:ext cx="9525278" cy="4073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93151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5890" y="-693347"/>
            <a:ext cx="11812249" cy="2387600"/>
          </a:xfrm>
        </p:spPr>
        <p:txBody>
          <a:bodyPr>
            <a:normAutofit/>
          </a:bodyPr>
          <a:lstStyle/>
          <a:p>
            <a:r>
              <a:rPr lang="es-CO" dirty="0" smtClean="0"/>
              <a:t>PROCESO SANCIONATORIO </a:t>
            </a:r>
            <a:br>
              <a:rPr lang="es-CO" dirty="0" smtClean="0"/>
            </a:br>
            <a:r>
              <a:rPr lang="es-CO" dirty="0" smtClean="0"/>
              <a:t>Y COACTIVA</a:t>
            </a:r>
            <a:endParaRPr lang="es-CO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887559"/>
              </p:ext>
            </p:extLst>
          </p:nvPr>
        </p:nvGraphicFramePr>
        <p:xfrm>
          <a:off x="259307" y="1694253"/>
          <a:ext cx="9949218" cy="4515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9409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52880" y="-1"/>
            <a:ext cx="9367520" cy="1616769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PROCESO  SANCIONATORIO Y COACTIVA</a:t>
            </a:r>
            <a:endParaRPr lang="es-CO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380905"/>
              </p:ext>
            </p:extLst>
          </p:nvPr>
        </p:nvGraphicFramePr>
        <p:xfrm>
          <a:off x="463638" y="1616770"/>
          <a:ext cx="9744663" cy="4693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286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7974554"/>
              </p:ext>
            </p:extLst>
          </p:nvPr>
        </p:nvGraphicFramePr>
        <p:xfrm>
          <a:off x="605307" y="1745558"/>
          <a:ext cx="9632975" cy="4397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452880" y="-1"/>
            <a:ext cx="9367520" cy="16167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mtClean="0"/>
              <a:t>PROCESO  SANCIONATORIO Y COACTIVA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8900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4686" y="-714882"/>
            <a:ext cx="9144000" cy="2387600"/>
          </a:xfrm>
        </p:spPr>
        <p:txBody>
          <a:bodyPr/>
          <a:lstStyle/>
          <a:p>
            <a:r>
              <a:rPr lang="es-CO" dirty="0" smtClean="0"/>
              <a:t>PROCESO DE GESTIÓN HUMANA</a:t>
            </a:r>
            <a:endParaRPr lang="es-CO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29436"/>
              </p:ext>
            </p:extLst>
          </p:nvPr>
        </p:nvGraphicFramePr>
        <p:xfrm>
          <a:off x="540913" y="1603949"/>
          <a:ext cx="9652398" cy="4539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87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58718" y="-708337"/>
            <a:ext cx="9144000" cy="2387600"/>
          </a:xfrm>
        </p:spPr>
        <p:txBody>
          <a:bodyPr/>
          <a:lstStyle/>
          <a:p>
            <a:r>
              <a:rPr lang="es-CO" dirty="0" smtClean="0"/>
              <a:t>PROCESO DE GESTIÓN HUMANA</a:t>
            </a:r>
            <a:endParaRPr lang="es-CO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344983"/>
              </p:ext>
            </p:extLst>
          </p:nvPr>
        </p:nvGraphicFramePr>
        <p:xfrm>
          <a:off x="409433" y="2057400"/>
          <a:ext cx="9785445" cy="4097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641046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9175" y="-661044"/>
            <a:ext cx="9144000" cy="2387600"/>
          </a:xfrm>
        </p:spPr>
        <p:txBody>
          <a:bodyPr/>
          <a:lstStyle/>
          <a:p>
            <a:r>
              <a:rPr lang="es-CO" dirty="0" smtClean="0"/>
              <a:t>PROCESO DE GESTIÓN DE RECURSOS</a:t>
            </a:r>
            <a:endParaRPr lang="es-CO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756240"/>
              </p:ext>
            </p:extLst>
          </p:nvPr>
        </p:nvGraphicFramePr>
        <p:xfrm>
          <a:off x="772731" y="1738859"/>
          <a:ext cx="9405589" cy="4391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735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6341" y="-303180"/>
            <a:ext cx="9144000" cy="2387600"/>
          </a:xfrm>
        </p:spPr>
        <p:txBody>
          <a:bodyPr/>
          <a:lstStyle/>
          <a:p>
            <a:r>
              <a:rPr lang="es-CO" dirty="0" smtClean="0"/>
              <a:t>PROCESO DE GESTIÓN DE RECURSOS</a:t>
            </a:r>
            <a:endParaRPr lang="es-CO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8964097"/>
              </p:ext>
            </p:extLst>
          </p:nvPr>
        </p:nvGraphicFramePr>
        <p:xfrm>
          <a:off x="759854" y="1964499"/>
          <a:ext cx="9373497" cy="4268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78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788262"/>
          </a:xfrm>
        </p:spPr>
        <p:txBody>
          <a:bodyPr>
            <a:normAutofit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0306489"/>
              </p:ext>
            </p:extLst>
          </p:nvPr>
        </p:nvGraphicFramePr>
        <p:xfrm>
          <a:off x="382137" y="2057400"/>
          <a:ext cx="9812741" cy="4097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558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7562" y="-746973"/>
            <a:ext cx="9144000" cy="2387600"/>
          </a:xfrm>
        </p:spPr>
        <p:txBody>
          <a:bodyPr/>
          <a:lstStyle/>
          <a:p>
            <a:r>
              <a:rPr lang="es-CO" dirty="0" smtClean="0"/>
              <a:t>PROCESO DE GESTIÓN JURÍDICA</a:t>
            </a:r>
            <a:endParaRPr lang="es-CO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8257"/>
            <a:ext cx="10304060" cy="483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5486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2629" y="974361"/>
            <a:ext cx="9144000" cy="5172024"/>
          </a:xfrm>
        </p:spPr>
        <p:txBody>
          <a:bodyPr>
            <a:noAutofit/>
          </a:bodyPr>
          <a:lstStyle/>
          <a:p>
            <a:pPr algn="ctr"/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 smtClean="0"/>
              <a:t>CONTRALORÍA DEPARTAMENTAL DEL TOLMA</a:t>
            </a:r>
            <a:br>
              <a:rPr lang="es-CO" sz="3200" dirty="0" smtClean="0"/>
            </a:br>
            <a:r>
              <a:rPr lang="es-CO" sz="3200" dirty="0" smtClean="0"/>
              <a:t>INFORME DE GESTIÓN 2016 - 2019 </a:t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 smtClean="0"/>
              <a:t>EDILBERTO PAVA CEBALLOS</a:t>
            </a:r>
            <a:br>
              <a:rPr lang="es-CO" sz="3200" dirty="0" smtClean="0"/>
            </a:br>
            <a:r>
              <a:rPr lang="es-CO" sz="3200" dirty="0" smtClean="0"/>
              <a:t>CONTRALOR DEPARTAMENTAL</a:t>
            </a:r>
            <a:br>
              <a:rPr lang="es-CO" sz="3200" dirty="0" smtClean="0"/>
            </a:br>
            <a:r>
              <a:rPr lang="es-CO" sz="3200" dirty="0" smtClean="0"/>
              <a:t>2016 – 2019</a:t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dirty="0" smtClean="0"/>
              <a:t>MUCHAS GRACIAS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099582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60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788262"/>
          </a:xfrm>
        </p:spPr>
        <p:txBody>
          <a:bodyPr>
            <a:normAutofit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591245"/>
              </p:ext>
            </p:extLst>
          </p:nvPr>
        </p:nvGraphicFramePr>
        <p:xfrm>
          <a:off x="436727" y="1787857"/>
          <a:ext cx="9812741" cy="4339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27279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904172"/>
          </a:xfrm>
        </p:spPr>
        <p:txBody>
          <a:bodyPr>
            <a:normAutofit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333842"/>
              </p:ext>
            </p:extLst>
          </p:nvPr>
        </p:nvGraphicFramePr>
        <p:xfrm>
          <a:off x="734095" y="2047741"/>
          <a:ext cx="9384265" cy="4095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09051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139" y="-80412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289485"/>
            <a:ext cx="9144000" cy="1710989"/>
          </a:xfrm>
        </p:spPr>
        <p:txBody>
          <a:bodyPr>
            <a:noAutofit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819968"/>
              </p:ext>
            </p:extLst>
          </p:nvPr>
        </p:nvGraphicFramePr>
        <p:xfrm>
          <a:off x="409433" y="1705970"/>
          <a:ext cx="9812740" cy="4285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780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762504"/>
          </a:xfrm>
        </p:spPr>
        <p:txBody>
          <a:bodyPr>
            <a:normAutofit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006099"/>
              </p:ext>
            </p:extLst>
          </p:nvPr>
        </p:nvGraphicFramePr>
        <p:xfrm>
          <a:off x="489397" y="1906074"/>
          <a:ext cx="9658944" cy="4378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31666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595079"/>
          </a:xfrm>
        </p:spPr>
        <p:txBody>
          <a:bodyPr>
            <a:noAutofit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047116"/>
              </p:ext>
            </p:extLst>
          </p:nvPr>
        </p:nvGraphicFramePr>
        <p:xfrm>
          <a:off x="477671" y="1610436"/>
          <a:ext cx="9662615" cy="4544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791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646594"/>
          </a:xfrm>
        </p:spPr>
        <p:txBody>
          <a:bodyPr>
            <a:noAutofit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720545"/>
              </p:ext>
            </p:extLst>
          </p:nvPr>
        </p:nvGraphicFramePr>
        <p:xfrm>
          <a:off x="772732" y="1678898"/>
          <a:ext cx="9465550" cy="4490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42709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19254</TotalTime>
  <Words>268</Words>
  <Application>Microsoft Office PowerPoint</Application>
  <PresentationFormat>Panorámica</PresentationFormat>
  <Paragraphs>58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Tema de Office</vt:lpstr>
      <vt:lpstr>CONTRALORÍA DEPARTAMENTAL DEL TOLIMA RENDICIÓN DE CUENTAS ASAMBLEA DEPARTAMENTAL  2016 - 2019</vt:lpstr>
      <vt:lpstr>PROCESO DE PARTICIPACION CIUDADANA</vt:lpstr>
      <vt:lpstr>PROCESO DE PARTICIPACION CIUDADANA</vt:lpstr>
      <vt:lpstr>PROCESO DE PARTICIPACION CIUDADANA</vt:lpstr>
      <vt:lpstr>PROCESO DE PARTICIPACION CIUDADANA</vt:lpstr>
      <vt:lpstr>PROCESO DE PARTICIPACION CIUDADANA</vt:lpstr>
      <vt:lpstr>PROCESO DE PARTICIPACION CIUDADANA</vt:lpstr>
      <vt:lpstr>PROCESO DE PARTICIPACION CIUDADANA</vt:lpstr>
      <vt:lpstr>PROCESO DE PARTICIPACION CIUDADANA</vt:lpstr>
      <vt:lpstr>PROCESO DE CONTROL FISCAL Y MEDIO AMBIENTE</vt:lpstr>
      <vt:lpstr>PROCESO DE CONTROL FISCAL Y MEDIO AMBIENTE</vt:lpstr>
      <vt:lpstr>Presentación de PowerPoint</vt:lpstr>
      <vt:lpstr>Presentación de PowerPoint</vt:lpstr>
      <vt:lpstr>Presentación de PowerPoint</vt:lpstr>
      <vt:lpstr>PROCESO DE RESPONSABILIDAD FISCAL</vt:lpstr>
      <vt:lpstr>PROCESO DE RESPONSABILIDAD FISCAL</vt:lpstr>
      <vt:lpstr>PROCESO DE RESPONSABILIDAD FISCAL</vt:lpstr>
      <vt:lpstr>PROCESO DE RESPONSABILIDAD FISCAL</vt:lpstr>
      <vt:lpstr>PROCESO DE RESPONSABILIDAD FISCAL</vt:lpstr>
      <vt:lpstr>PROCESO DE RESPONSABILIDAD FISCAL</vt:lpstr>
      <vt:lpstr>PROCESO DE RESPONSABILIDAD FISCAL</vt:lpstr>
      <vt:lpstr>PROCESO DE RESPONSABILIDAD FISCAL</vt:lpstr>
      <vt:lpstr>PROCESO SANCIONATORIO  Y COACTIVA</vt:lpstr>
      <vt:lpstr>PROCESO  SANCIONATORIO Y COACTIVA</vt:lpstr>
      <vt:lpstr>Presentación de PowerPoint</vt:lpstr>
      <vt:lpstr>PROCESO DE GESTIÓN HUMANA</vt:lpstr>
      <vt:lpstr>PROCESO DE GESTIÓN HUMANA</vt:lpstr>
      <vt:lpstr>PROCESO DE GESTIÓN DE RECURSOS</vt:lpstr>
      <vt:lpstr>PROCESO DE GESTIÓN DE RECURSOS</vt:lpstr>
      <vt:lpstr>PROCESO DE GESTIÓN JURÍDICA</vt:lpstr>
      <vt:lpstr>                   CONTRALORÍA DEPARTAMENTAL DEL TOLMA INFORME DE GESTIÓN 2016 - 2019    EDILBERTO PAVA CEBALLOS CONTRALOR DEPARTAMENTAL 2016 – 2019   MUCHAS GRACIAS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DE PARTICIPACION CIUDADANA</dc:title>
  <dc:creator>ORLANDO</dc:creator>
  <cp:lastModifiedBy>Comunicaciones</cp:lastModifiedBy>
  <cp:revision>65</cp:revision>
  <cp:lastPrinted>2019-11-12T20:50:25Z</cp:lastPrinted>
  <dcterms:created xsi:type="dcterms:W3CDTF">2019-10-24T05:24:31Z</dcterms:created>
  <dcterms:modified xsi:type="dcterms:W3CDTF">2019-11-12T20:51:08Z</dcterms:modified>
</cp:coreProperties>
</file>