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9"/>
  </p:notesMasterIdLst>
  <p:sldIdLst>
    <p:sldId id="256" r:id="rId2"/>
    <p:sldId id="300" r:id="rId3"/>
    <p:sldId id="257" r:id="rId4"/>
    <p:sldId id="261" r:id="rId5"/>
    <p:sldId id="293" r:id="rId6"/>
    <p:sldId id="294" r:id="rId7"/>
    <p:sldId id="295" r:id="rId8"/>
    <p:sldId id="296" r:id="rId9"/>
    <p:sldId id="270" r:id="rId10"/>
    <p:sldId id="301" r:id="rId11"/>
    <p:sldId id="302" r:id="rId12"/>
    <p:sldId id="304" r:id="rId13"/>
    <p:sldId id="305" r:id="rId14"/>
    <p:sldId id="306" r:id="rId15"/>
    <p:sldId id="307" r:id="rId16"/>
    <p:sldId id="308" r:id="rId17"/>
    <p:sldId id="292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FF5353"/>
    <a:srgbClr val="FF8181"/>
    <a:srgbClr val="9EB160"/>
    <a:srgbClr val="444D26"/>
    <a:srgbClr val="DB9477"/>
    <a:srgbClr val="00B0F0"/>
    <a:srgbClr val="FFAE61"/>
    <a:srgbClr val="B3C5DA"/>
    <a:srgbClr val="DD7E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 autoAdjust="0"/>
  </p:normalViewPr>
  <p:slideViewPr>
    <p:cSldViewPr snapToGrid="0">
      <p:cViewPr varScale="1">
        <p:scale>
          <a:sx n="74" d="100"/>
          <a:sy n="74" d="100"/>
        </p:scale>
        <p:origin x="-1290" y="-90"/>
      </p:cViewPr>
      <p:guideLst>
        <p:guide orient="horz" pos="2160"/>
        <p:guide pos="384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06C35A1-AE9E-42B3-BC7A-DA15A22CE4E3}" type="doc">
      <dgm:prSet loTypeId="urn:microsoft.com/office/officeart/2005/8/layout/gear1" loCatId="process" qsTypeId="urn:microsoft.com/office/officeart/2005/8/quickstyle/simple1" qsCatId="simple" csTypeId="urn:microsoft.com/office/officeart/2005/8/colors/colorful5" csCatId="colorful" phldr="1"/>
      <dgm:spPr/>
    </dgm:pt>
    <dgm:pt modelId="{79547D3C-8C58-49C3-9158-DF1DA249C5C8}">
      <dgm:prSet phldrT="[Texto]" custT="1"/>
      <dgm:spPr/>
      <dgm:t>
        <a:bodyPr/>
        <a:lstStyle/>
        <a:p>
          <a:r>
            <a:rPr lang="es-CO" sz="1600" b="1" i="1" u="sng" dirty="0" smtClean="0"/>
            <a:t>Procuraduría</a:t>
          </a:r>
          <a:r>
            <a:rPr lang="es-CO" sz="1800" b="1" i="1" u="sng" dirty="0" smtClean="0"/>
            <a:t> </a:t>
          </a:r>
          <a:endParaRPr lang="es-CO" sz="1800" b="1" i="1" u="sng" dirty="0"/>
        </a:p>
      </dgm:t>
    </dgm:pt>
    <dgm:pt modelId="{2EA6F382-54E4-4C9D-8C86-EEEABA174247}" type="parTrans" cxnId="{C9A7408D-4159-464C-8E4D-3074A0E96699}">
      <dgm:prSet/>
      <dgm:spPr/>
      <dgm:t>
        <a:bodyPr/>
        <a:lstStyle/>
        <a:p>
          <a:endParaRPr lang="es-CO"/>
        </a:p>
      </dgm:t>
    </dgm:pt>
    <dgm:pt modelId="{1877F12B-6919-413D-A4F7-E49D381485B3}" type="sibTrans" cxnId="{C9A7408D-4159-464C-8E4D-3074A0E96699}">
      <dgm:prSet/>
      <dgm:spPr/>
      <dgm:t>
        <a:bodyPr/>
        <a:lstStyle/>
        <a:p>
          <a:endParaRPr lang="es-CO"/>
        </a:p>
      </dgm:t>
    </dgm:pt>
    <dgm:pt modelId="{19C12C06-EFB6-4721-A25A-DC5215C3C2DC}">
      <dgm:prSet phldrT="[Texto]" custT="1"/>
      <dgm:spPr/>
      <dgm:t>
        <a:bodyPr/>
        <a:lstStyle/>
        <a:p>
          <a:r>
            <a:rPr lang="es-CO" sz="1500" b="1" i="1" u="sng" dirty="0" smtClean="0"/>
            <a:t>Ciudadanía </a:t>
          </a:r>
          <a:endParaRPr lang="es-CO" sz="1500" b="1" i="1" u="sng" dirty="0"/>
        </a:p>
      </dgm:t>
    </dgm:pt>
    <dgm:pt modelId="{27E14CEA-50BA-4C1F-9F40-50A49D7E6391}" type="parTrans" cxnId="{E80FCCF5-4A54-4232-B8AD-5232BE513D80}">
      <dgm:prSet/>
      <dgm:spPr/>
      <dgm:t>
        <a:bodyPr/>
        <a:lstStyle/>
        <a:p>
          <a:endParaRPr lang="es-CO"/>
        </a:p>
      </dgm:t>
    </dgm:pt>
    <dgm:pt modelId="{AEDF0883-A596-481B-B87D-29B3E1BF85ED}" type="sibTrans" cxnId="{E80FCCF5-4A54-4232-B8AD-5232BE513D80}">
      <dgm:prSet/>
      <dgm:spPr/>
      <dgm:t>
        <a:bodyPr/>
        <a:lstStyle/>
        <a:p>
          <a:endParaRPr lang="es-CO"/>
        </a:p>
      </dgm:t>
    </dgm:pt>
    <dgm:pt modelId="{7D385C4B-CC80-4699-9DA2-2071BD4B8640}" type="pres">
      <dgm:prSet presAssocID="{C06C35A1-AE9E-42B3-BC7A-DA15A22CE4E3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8C6A5FEE-89D2-4A71-8A85-C064E5EC4358}" type="pres">
      <dgm:prSet presAssocID="{79547D3C-8C58-49C3-9158-DF1DA249C5C8}" presName="gear1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DD68C6AE-4685-40BE-8624-A2C0D7A4CC39}" type="pres">
      <dgm:prSet presAssocID="{79547D3C-8C58-49C3-9158-DF1DA249C5C8}" presName="gear1srcNode" presStyleLbl="node1" presStyleIdx="0" presStyleCnt="2"/>
      <dgm:spPr/>
      <dgm:t>
        <a:bodyPr/>
        <a:lstStyle/>
        <a:p>
          <a:endParaRPr lang="es-CO"/>
        </a:p>
      </dgm:t>
    </dgm:pt>
    <dgm:pt modelId="{30AA7ADD-8CD5-46A3-B157-0211B1502354}" type="pres">
      <dgm:prSet presAssocID="{79547D3C-8C58-49C3-9158-DF1DA249C5C8}" presName="gear1dstNode" presStyleLbl="node1" presStyleIdx="0" presStyleCnt="2"/>
      <dgm:spPr/>
      <dgm:t>
        <a:bodyPr/>
        <a:lstStyle/>
        <a:p>
          <a:endParaRPr lang="es-CO"/>
        </a:p>
      </dgm:t>
    </dgm:pt>
    <dgm:pt modelId="{758F09B2-F7C7-40DC-B5FD-9B069D0633C9}" type="pres">
      <dgm:prSet presAssocID="{19C12C06-EFB6-4721-A25A-DC5215C3C2DC}" presName="gear2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09B20491-642D-4310-95B6-6217FB8E11E7}" type="pres">
      <dgm:prSet presAssocID="{19C12C06-EFB6-4721-A25A-DC5215C3C2DC}" presName="gear2srcNode" presStyleLbl="node1" presStyleIdx="1" presStyleCnt="2"/>
      <dgm:spPr/>
      <dgm:t>
        <a:bodyPr/>
        <a:lstStyle/>
        <a:p>
          <a:endParaRPr lang="es-CO"/>
        </a:p>
      </dgm:t>
    </dgm:pt>
    <dgm:pt modelId="{07D3E04E-41D6-48FF-8A59-6FCF9FDB982F}" type="pres">
      <dgm:prSet presAssocID="{19C12C06-EFB6-4721-A25A-DC5215C3C2DC}" presName="gear2dstNode" presStyleLbl="node1" presStyleIdx="1" presStyleCnt="2"/>
      <dgm:spPr/>
      <dgm:t>
        <a:bodyPr/>
        <a:lstStyle/>
        <a:p>
          <a:endParaRPr lang="es-CO"/>
        </a:p>
      </dgm:t>
    </dgm:pt>
    <dgm:pt modelId="{46B941ED-8137-4AD6-B126-0BF09C40FD93}" type="pres">
      <dgm:prSet presAssocID="{1877F12B-6919-413D-A4F7-E49D381485B3}" presName="connector1" presStyleLbl="sibTrans2D1" presStyleIdx="0" presStyleCnt="2"/>
      <dgm:spPr/>
      <dgm:t>
        <a:bodyPr/>
        <a:lstStyle/>
        <a:p>
          <a:endParaRPr lang="es-CO"/>
        </a:p>
      </dgm:t>
    </dgm:pt>
    <dgm:pt modelId="{D35AFF27-FF2F-42D7-9C16-50B221E6EAFC}" type="pres">
      <dgm:prSet presAssocID="{AEDF0883-A596-481B-B87D-29B3E1BF85ED}" presName="connector2" presStyleLbl="sibTrans2D1" presStyleIdx="1" presStyleCnt="2"/>
      <dgm:spPr/>
      <dgm:t>
        <a:bodyPr/>
        <a:lstStyle/>
        <a:p>
          <a:endParaRPr lang="es-CO"/>
        </a:p>
      </dgm:t>
    </dgm:pt>
  </dgm:ptLst>
  <dgm:cxnLst>
    <dgm:cxn modelId="{0383D411-04D4-4991-B4D7-E5981672D495}" type="presOf" srcId="{79547D3C-8C58-49C3-9158-DF1DA249C5C8}" destId="{30AA7ADD-8CD5-46A3-B157-0211B1502354}" srcOrd="2" destOrd="0" presId="urn:microsoft.com/office/officeart/2005/8/layout/gear1"/>
    <dgm:cxn modelId="{90A7A0D8-76E0-497D-9073-BF26E47CC7FB}" type="presOf" srcId="{19C12C06-EFB6-4721-A25A-DC5215C3C2DC}" destId="{09B20491-642D-4310-95B6-6217FB8E11E7}" srcOrd="1" destOrd="0" presId="urn:microsoft.com/office/officeart/2005/8/layout/gear1"/>
    <dgm:cxn modelId="{E80FCCF5-4A54-4232-B8AD-5232BE513D80}" srcId="{C06C35A1-AE9E-42B3-BC7A-DA15A22CE4E3}" destId="{19C12C06-EFB6-4721-A25A-DC5215C3C2DC}" srcOrd="1" destOrd="0" parTransId="{27E14CEA-50BA-4C1F-9F40-50A49D7E6391}" sibTransId="{AEDF0883-A596-481B-B87D-29B3E1BF85ED}"/>
    <dgm:cxn modelId="{1D639754-D682-4288-87DC-EFEEC500719D}" type="presOf" srcId="{79547D3C-8C58-49C3-9158-DF1DA249C5C8}" destId="{DD68C6AE-4685-40BE-8624-A2C0D7A4CC39}" srcOrd="1" destOrd="0" presId="urn:microsoft.com/office/officeart/2005/8/layout/gear1"/>
    <dgm:cxn modelId="{815678C7-384F-4129-8844-6B1736951741}" type="presOf" srcId="{1877F12B-6919-413D-A4F7-E49D381485B3}" destId="{46B941ED-8137-4AD6-B126-0BF09C40FD93}" srcOrd="0" destOrd="0" presId="urn:microsoft.com/office/officeart/2005/8/layout/gear1"/>
    <dgm:cxn modelId="{EDD096D6-FE6B-42CC-A79C-B193EA79C1C0}" type="presOf" srcId="{19C12C06-EFB6-4721-A25A-DC5215C3C2DC}" destId="{07D3E04E-41D6-48FF-8A59-6FCF9FDB982F}" srcOrd="2" destOrd="0" presId="urn:microsoft.com/office/officeart/2005/8/layout/gear1"/>
    <dgm:cxn modelId="{B13F185A-6A79-4DBA-90DE-6E67FC2A6446}" type="presOf" srcId="{AEDF0883-A596-481B-B87D-29B3E1BF85ED}" destId="{D35AFF27-FF2F-42D7-9C16-50B221E6EAFC}" srcOrd="0" destOrd="0" presId="urn:microsoft.com/office/officeart/2005/8/layout/gear1"/>
    <dgm:cxn modelId="{BE49725A-D496-49C6-A1E0-1A71BF01977D}" type="presOf" srcId="{19C12C06-EFB6-4721-A25A-DC5215C3C2DC}" destId="{758F09B2-F7C7-40DC-B5FD-9B069D0633C9}" srcOrd="0" destOrd="0" presId="urn:microsoft.com/office/officeart/2005/8/layout/gear1"/>
    <dgm:cxn modelId="{C9A7408D-4159-464C-8E4D-3074A0E96699}" srcId="{C06C35A1-AE9E-42B3-BC7A-DA15A22CE4E3}" destId="{79547D3C-8C58-49C3-9158-DF1DA249C5C8}" srcOrd="0" destOrd="0" parTransId="{2EA6F382-54E4-4C9D-8C86-EEEABA174247}" sibTransId="{1877F12B-6919-413D-A4F7-E49D381485B3}"/>
    <dgm:cxn modelId="{43836F0D-5BFA-4DDF-8408-A37A86146D5B}" type="presOf" srcId="{79547D3C-8C58-49C3-9158-DF1DA249C5C8}" destId="{8C6A5FEE-89D2-4A71-8A85-C064E5EC4358}" srcOrd="0" destOrd="0" presId="urn:microsoft.com/office/officeart/2005/8/layout/gear1"/>
    <dgm:cxn modelId="{B693CC67-7B4C-43C9-934C-F4A7CC140882}" type="presOf" srcId="{C06C35A1-AE9E-42B3-BC7A-DA15A22CE4E3}" destId="{7D385C4B-CC80-4699-9DA2-2071BD4B8640}" srcOrd="0" destOrd="0" presId="urn:microsoft.com/office/officeart/2005/8/layout/gear1"/>
    <dgm:cxn modelId="{E4D12103-C238-47DB-901F-7A5E86F3337F}" type="presParOf" srcId="{7D385C4B-CC80-4699-9DA2-2071BD4B8640}" destId="{8C6A5FEE-89D2-4A71-8A85-C064E5EC4358}" srcOrd="0" destOrd="0" presId="urn:microsoft.com/office/officeart/2005/8/layout/gear1"/>
    <dgm:cxn modelId="{77160FA7-D466-4AEC-9AF3-9C44C42D9389}" type="presParOf" srcId="{7D385C4B-CC80-4699-9DA2-2071BD4B8640}" destId="{DD68C6AE-4685-40BE-8624-A2C0D7A4CC39}" srcOrd="1" destOrd="0" presId="urn:microsoft.com/office/officeart/2005/8/layout/gear1"/>
    <dgm:cxn modelId="{1C1A63B7-E3D7-4A3A-8D16-136CD614C7FA}" type="presParOf" srcId="{7D385C4B-CC80-4699-9DA2-2071BD4B8640}" destId="{30AA7ADD-8CD5-46A3-B157-0211B1502354}" srcOrd="2" destOrd="0" presId="urn:microsoft.com/office/officeart/2005/8/layout/gear1"/>
    <dgm:cxn modelId="{C6426A7F-6DA1-4CCA-9BCC-EDE36F32075D}" type="presParOf" srcId="{7D385C4B-CC80-4699-9DA2-2071BD4B8640}" destId="{758F09B2-F7C7-40DC-B5FD-9B069D0633C9}" srcOrd="3" destOrd="0" presId="urn:microsoft.com/office/officeart/2005/8/layout/gear1"/>
    <dgm:cxn modelId="{73E950D3-956A-4A04-80A0-CAF5C75B7269}" type="presParOf" srcId="{7D385C4B-CC80-4699-9DA2-2071BD4B8640}" destId="{09B20491-642D-4310-95B6-6217FB8E11E7}" srcOrd="4" destOrd="0" presId="urn:microsoft.com/office/officeart/2005/8/layout/gear1"/>
    <dgm:cxn modelId="{8565345B-D738-4C72-9F83-1E82DB367562}" type="presParOf" srcId="{7D385C4B-CC80-4699-9DA2-2071BD4B8640}" destId="{07D3E04E-41D6-48FF-8A59-6FCF9FDB982F}" srcOrd="5" destOrd="0" presId="urn:microsoft.com/office/officeart/2005/8/layout/gear1"/>
    <dgm:cxn modelId="{B83BB8AB-A3B9-454F-8F6F-F35B0C30013B}" type="presParOf" srcId="{7D385C4B-CC80-4699-9DA2-2071BD4B8640}" destId="{46B941ED-8137-4AD6-B126-0BF09C40FD93}" srcOrd="6" destOrd="0" presId="urn:microsoft.com/office/officeart/2005/8/layout/gear1"/>
    <dgm:cxn modelId="{6BA17872-F2E3-4EB9-A14B-5369C2A90B02}" type="presParOf" srcId="{7D385C4B-CC80-4699-9DA2-2071BD4B8640}" destId="{D35AFF27-FF2F-42D7-9C16-50B221E6EAFC}" srcOrd="7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6A5FEE-89D2-4A71-8A85-C064E5EC4358}">
      <dsp:nvSpPr>
        <dsp:cNvPr id="0" name=""/>
        <dsp:cNvSpPr/>
      </dsp:nvSpPr>
      <dsp:spPr>
        <a:xfrm>
          <a:off x="3077275" y="1723517"/>
          <a:ext cx="2708384" cy="2708384"/>
        </a:xfrm>
        <a:prstGeom prst="gear9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600" b="1" i="1" u="sng" kern="1200" dirty="0" smtClean="0"/>
            <a:t>Procuraduría</a:t>
          </a:r>
          <a:r>
            <a:rPr lang="es-CO" sz="1800" b="1" i="1" u="sng" kern="1200" dirty="0" smtClean="0"/>
            <a:t> </a:t>
          </a:r>
          <a:endParaRPr lang="es-CO" sz="1800" b="1" i="1" u="sng" kern="1200" dirty="0"/>
        </a:p>
      </dsp:txBody>
      <dsp:txXfrm>
        <a:off x="3621781" y="2357943"/>
        <a:ext cx="1619372" cy="1392165"/>
      </dsp:txXfrm>
    </dsp:sp>
    <dsp:sp modelId="{758F09B2-F7C7-40DC-B5FD-9B069D0633C9}">
      <dsp:nvSpPr>
        <dsp:cNvPr id="0" name=""/>
        <dsp:cNvSpPr/>
      </dsp:nvSpPr>
      <dsp:spPr>
        <a:xfrm>
          <a:off x="1501488" y="1083353"/>
          <a:ext cx="1969734" cy="1969734"/>
        </a:xfrm>
        <a:prstGeom prst="gear6">
          <a:avLst/>
        </a:prstGeom>
        <a:solidFill>
          <a:schemeClr val="accent5">
            <a:hueOff val="-3039673"/>
            <a:satOff val="3213"/>
            <a:lumOff val="-589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500" b="1" i="1" u="sng" kern="1200" dirty="0" smtClean="0"/>
            <a:t>Ciudadanía </a:t>
          </a:r>
          <a:endParaRPr lang="es-CO" sz="1500" b="1" i="1" u="sng" kern="1200" dirty="0"/>
        </a:p>
      </dsp:txBody>
      <dsp:txXfrm>
        <a:off x="1997374" y="1582237"/>
        <a:ext cx="977962" cy="971966"/>
      </dsp:txXfrm>
    </dsp:sp>
    <dsp:sp modelId="{46B941ED-8137-4AD6-B126-0BF09C40FD93}">
      <dsp:nvSpPr>
        <dsp:cNvPr id="0" name=""/>
        <dsp:cNvSpPr/>
      </dsp:nvSpPr>
      <dsp:spPr>
        <a:xfrm>
          <a:off x="3223981" y="1250671"/>
          <a:ext cx="3331313" cy="3331313"/>
        </a:xfrm>
        <a:prstGeom prst="circularArrow">
          <a:avLst>
            <a:gd name="adj1" fmla="val 4878"/>
            <a:gd name="adj2" fmla="val 312630"/>
            <a:gd name="adj3" fmla="val 3194079"/>
            <a:gd name="adj4" fmla="val 15152765"/>
            <a:gd name="adj5" fmla="val 5691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5AFF27-FF2F-42D7-9C16-50B221E6EAFC}">
      <dsp:nvSpPr>
        <dsp:cNvPr id="0" name=""/>
        <dsp:cNvSpPr/>
      </dsp:nvSpPr>
      <dsp:spPr>
        <a:xfrm>
          <a:off x="1152651" y="644393"/>
          <a:ext cx="2518797" cy="2518797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5">
            <a:hueOff val="-3039673"/>
            <a:satOff val="3213"/>
            <a:lumOff val="-58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F8A968-69D0-470C-A9BA-E16D3D6FC360}" type="datetimeFigureOut">
              <a:rPr lang="es-CO" smtClean="0"/>
              <a:t>26/01/2016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EEC54C-7F98-4688-B91F-6B74BC98893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665508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F42918F-9820-409E-8723-7FBD09046A46}" type="slidenum">
              <a:rPr lang="es-ES" altLang="es-CO">
                <a:solidFill>
                  <a:srgbClr val="000000"/>
                </a:solidFill>
                <a:latin typeface="Calibri"/>
              </a:rPr>
              <a:pPr eaLnBrk="1" hangingPunct="1">
                <a:spcBef>
                  <a:spcPct val="0"/>
                </a:spcBef>
              </a:pPr>
              <a:t>5</a:t>
            </a:fld>
            <a:endParaRPr lang="es-ES" altLang="es-CO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s-CO" altLang="es-CO" dirty="0" smtClean="0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43952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F42918F-9820-409E-8723-7FBD09046A46}" type="slidenum">
              <a:rPr lang="es-ES" altLang="es-CO">
                <a:solidFill>
                  <a:srgbClr val="000000"/>
                </a:solidFill>
                <a:latin typeface="Calibri"/>
              </a:rPr>
              <a:pPr eaLnBrk="1" hangingPunct="1">
                <a:spcBef>
                  <a:spcPct val="0"/>
                </a:spcBef>
              </a:pPr>
              <a:t>6</a:t>
            </a:fld>
            <a:endParaRPr lang="es-ES" altLang="es-CO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s-CO" altLang="es-CO" dirty="0" smtClean="0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439527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F42918F-9820-409E-8723-7FBD09046A46}" type="slidenum">
              <a:rPr lang="es-ES" altLang="es-CO">
                <a:solidFill>
                  <a:srgbClr val="000000"/>
                </a:solidFill>
                <a:latin typeface="Calibri"/>
              </a:rPr>
              <a:pPr eaLnBrk="1" hangingPunct="1">
                <a:spcBef>
                  <a:spcPct val="0"/>
                </a:spcBef>
              </a:pPr>
              <a:t>7</a:t>
            </a:fld>
            <a:endParaRPr lang="es-ES" altLang="es-CO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s-CO" altLang="es-CO" dirty="0" smtClean="0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439527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F42918F-9820-409E-8723-7FBD09046A46}" type="slidenum">
              <a:rPr lang="es-ES" altLang="es-CO">
                <a:solidFill>
                  <a:srgbClr val="000000"/>
                </a:solidFill>
                <a:latin typeface="Calibri"/>
              </a:rPr>
              <a:pPr eaLnBrk="1" hangingPunct="1">
                <a:spcBef>
                  <a:spcPct val="0"/>
                </a:spcBef>
              </a:pPr>
              <a:t>8</a:t>
            </a:fld>
            <a:endParaRPr lang="es-ES" altLang="es-CO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s-CO" altLang="es-CO" dirty="0" smtClean="0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43952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1852" y="2314525"/>
            <a:ext cx="6135415" cy="1681743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86533" y="3996267"/>
            <a:ext cx="5240734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99309" y="5883276"/>
            <a:ext cx="324303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15" name="Footer Placeholder 4"/>
          <p:cNvSpPr txBox="1">
            <a:spLocks/>
          </p:cNvSpPr>
          <p:nvPr userDrawn="1"/>
        </p:nvSpPr>
        <p:spPr>
          <a:xfrm>
            <a:off x="6312178" y="6541478"/>
            <a:ext cx="2888096" cy="316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100" b="1" i="1" kern="1200" baseline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dirty="0" smtClean="0">
                <a:latin typeface="Calibri"/>
              </a:rPr>
              <a:t>Hacia la excelencia y la innovación del Control Fiscal</a:t>
            </a:r>
            <a:endParaRPr lang="en-US" dirty="0">
              <a:latin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234" y="4732865"/>
            <a:ext cx="7514033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89509" y="932112"/>
            <a:ext cx="6169458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234" y="5299603"/>
            <a:ext cx="7514033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235" y="685800"/>
            <a:ext cx="7514033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234" y="4343400"/>
            <a:ext cx="7514035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198959" y="863023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  <a:latin typeface="Calibri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0069" y="2819399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  <a:latin typeface="Calibri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6159" y="685801"/>
            <a:ext cx="6742509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827609" y="3428999"/>
            <a:ext cx="6399611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234" y="4343400"/>
            <a:ext cx="751403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235" y="3308581"/>
            <a:ext cx="7514032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234" y="4777381"/>
            <a:ext cx="7514033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198959" y="863023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  <a:latin typeface="Calibri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0069" y="2819399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  <a:latin typeface="Calibri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6159" y="685801"/>
            <a:ext cx="6742509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235" y="3886200"/>
            <a:ext cx="7514033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234" y="4775200"/>
            <a:ext cx="7514033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235" y="685801"/>
            <a:ext cx="7514034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234" y="3505200"/>
            <a:ext cx="7514035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234" y="4343400"/>
            <a:ext cx="7514035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99492" y="685800"/>
            <a:ext cx="1327777" cy="51054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3234" y="685800"/>
            <a:ext cx="6014807" cy="5105400"/>
          </a:xfrm>
        </p:spPr>
        <p:txBody>
          <a:bodyPr vert="eaVert" anchor="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3785" y="52758"/>
            <a:ext cx="7514035" cy="1752599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2178" y="6541478"/>
            <a:ext cx="2888096" cy="316523"/>
          </a:xfrm>
        </p:spPr>
        <p:txBody>
          <a:bodyPr/>
          <a:lstStyle>
            <a:lvl1pPr>
              <a:defRPr sz="1100" b="1" i="1" baseline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defRPr>
            </a:lvl1pPr>
          </a:lstStyle>
          <a:p>
            <a:r>
              <a:rPr lang="es-CO" dirty="0" smtClean="0"/>
              <a:t>Hacia la excelencia y la innovación del Control Fiscal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13893" y="5867132"/>
            <a:ext cx="413375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9210" y="2666999"/>
            <a:ext cx="6698060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9209" y="4777381"/>
            <a:ext cx="669806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234" y="685801"/>
            <a:ext cx="7514035" cy="1752599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3235" y="2667000"/>
            <a:ext cx="3671291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5975" y="2667000"/>
            <a:ext cx="3671292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9134" y="2658533"/>
            <a:ext cx="345539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3233" y="3335337"/>
            <a:ext cx="3671292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0366" y="2667000"/>
            <a:ext cx="346690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5975" y="3335337"/>
            <a:ext cx="3671292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234" y="1600200"/>
            <a:ext cx="266184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6525" y="685800"/>
            <a:ext cx="4680743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234" y="2971800"/>
            <a:ext cx="266184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043" y="1752599"/>
            <a:ext cx="4069619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96011" y="914400"/>
            <a:ext cx="2460731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2043" y="3124199"/>
            <a:ext cx="4069619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13109" y="1"/>
            <a:ext cx="1827610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3234" y="685801"/>
            <a:ext cx="7514035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233" y="2667000"/>
            <a:ext cx="7514035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9492" y="5883276"/>
            <a:ext cx="8572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Calibri"/>
              </a:defRPr>
            </a:lvl1pPr>
          </a:lstStyle>
          <a:p>
            <a:fld id="{B61BEF0D-F0BB-DE4B-95CE-6DB70DBA9567}" type="datetimeFigureOut">
              <a:rPr lang="en-US" smtClean="0"/>
              <a:pPr/>
              <a:t>1/26/2016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29210" y="5883276"/>
            <a:ext cx="53131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Calibri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13893" y="5883276"/>
            <a:ext cx="4133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Calibri"/>
              </a:defRPr>
            </a:lvl1pPr>
          </a:lstStyle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  <p:pic>
        <p:nvPicPr>
          <p:cNvPr id="14" name="Picture 6"/>
          <p:cNvPicPr>
            <a:picLocks noChangeAspect="1" noChangeArrowheads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10" y="131492"/>
            <a:ext cx="577581" cy="554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Footer Placeholder 4"/>
          <p:cNvSpPr txBox="1">
            <a:spLocks/>
          </p:cNvSpPr>
          <p:nvPr userDrawn="1"/>
        </p:nvSpPr>
        <p:spPr>
          <a:xfrm>
            <a:off x="6312178" y="6541478"/>
            <a:ext cx="2888096" cy="316523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100" b="1" i="1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dirty="0" smtClean="0">
                <a:latin typeface="Calibri"/>
              </a:rPr>
              <a:t>Hacia la excelencia y la innovación del Control Fiscal</a:t>
            </a:r>
            <a:endParaRPr lang="en-US" dirty="0">
              <a:latin typeface="Calibri"/>
            </a:endParaRPr>
          </a:p>
        </p:txBody>
      </p:sp>
      <p:pic>
        <p:nvPicPr>
          <p:cNvPr id="17" name="Imagen 16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51" y="6064080"/>
            <a:ext cx="495555" cy="69452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Calibri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Calibri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Calibri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Calibri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Calibri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Calibri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ayudasiaobserva@auditoria.gov.co" TargetMode="External"/><Relationship Id="rId2" Type="http://schemas.openxmlformats.org/officeDocument/2006/relationships/hyperlink" Target="http://siaobserva.auditoria.gov.co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hyperlink" Target="mailto:ayudasiaobserva@gmail.com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siaobservataller.auditoria.gov.co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 descr="PLANTILLAS NUEVAS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1" y="-31077"/>
            <a:ext cx="9140099" cy="6858000"/>
          </a:xfrm>
          <a:prstGeom prst="rect">
            <a:avLst/>
          </a:prstGeom>
        </p:spPr>
      </p:pic>
      <p:sp>
        <p:nvSpPr>
          <p:cNvPr id="5" name="Subtítulo 2"/>
          <p:cNvSpPr txBox="1">
            <a:spLocks/>
          </p:cNvSpPr>
          <p:nvPr/>
        </p:nvSpPr>
        <p:spPr>
          <a:xfrm>
            <a:off x="441128" y="4847826"/>
            <a:ext cx="5249866" cy="142413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spcAft>
                <a:spcPts val="0"/>
              </a:spcAft>
            </a:pPr>
            <a:endParaRPr lang="es-CO" sz="2400" i="1" dirty="0">
              <a:latin typeface="Calibri"/>
            </a:endParaRPr>
          </a:p>
        </p:txBody>
      </p:sp>
      <p:sp>
        <p:nvSpPr>
          <p:cNvPr id="6" name="Subtítulo 2"/>
          <p:cNvSpPr txBox="1">
            <a:spLocks/>
          </p:cNvSpPr>
          <p:nvPr/>
        </p:nvSpPr>
        <p:spPr>
          <a:xfrm>
            <a:off x="5315515" y="2986679"/>
            <a:ext cx="3988571" cy="8224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s-CO" sz="2400" b="1" dirty="0" smtClean="0">
                <a:latin typeface="Calibri"/>
              </a:rPr>
              <a:t>APLICATIVO</a:t>
            </a:r>
            <a:r>
              <a:rPr lang="es-CO" sz="2800" b="1" dirty="0" smtClean="0">
                <a:latin typeface="Calibri"/>
              </a:rPr>
              <a:t> </a:t>
            </a:r>
            <a:r>
              <a:rPr lang="es-CO" sz="28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SIA OBSERVA</a:t>
            </a:r>
            <a:endParaRPr lang="es-CO" sz="28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pic>
        <p:nvPicPr>
          <p:cNvPr id="9" name="Imagen 8" descr="SIA-01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99"/>
          <a:stretch/>
        </p:blipFill>
        <p:spPr>
          <a:xfrm>
            <a:off x="121558" y="1378319"/>
            <a:ext cx="5092163" cy="2438559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3044952" y="4416552"/>
            <a:ext cx="55869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2800" i="1" dirty="0">
                <a:latin typeface="Bodoni MT" panose="02070603080606020203" pitchFamily="18" charset="0"/>
              </a:rPr>
              <a:t>Proceso de Inducción e integración del Equipo de  Trabajo </a:t>
            </a:r>
            <a:r>
              <a:rPr lang="es-CO" sz="2800" i="1" dirty="0" smtClean="0">
                <a:latin typeface="Bodoni MT" panose="02070603080606020203" pitchFamily="18" charset="0"/>
              </a:rPr>
              <a:t>AGR, Contralorías  y Sujetos vigilados</a:t>
            </a:r>
            <a:endParaRPr lang="es-CO" sz="2800" i="1" dirty="0">
              <a:latin typeface="Bodoni MT" panose="02070603080606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5499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75860" y="987735"/>
            <a:ext cx="7514035" cy="875089"/>
          </a:xfrm>
        </p:spPr>
        <p:txBody>
          <a:bodyPr>
            <a:normAutofit/>
          </a:bodyPr>
          <a:lstStyle/>
          <a:p>
            <a:r>
              <a:rPr lang="es-CO" sz="3600" b="1" i="1" dirty="0" smtClean="0"/>
              <a:t>III. Aplicativo SIA® Observa</a:t>
            </a:r>
            <a:endParaRPr lang="es-CO" sz="3600" b="1" i="1" dirty="0"/>
          </a:p>
        </p:txBody>
      </p:sp>
      <p:sp>
        <p:nvSpPr>
          <p:cNvPr id="4" name="CuadroTexto 3"/>
          <p:cNvSpPr txBox="1"/>
          <p:nvPr/>
        </p:nvSpPr>
        <p:spPr>
          <a:xfrm>
            <a:off x="516989" y="1920261"/>
            <a:ext cx="801741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CO" sz="2000" b="1" i="1" dirty="0">
                <a:latin typeface="Calibri"/>
              </a:rPr>
              <a:t>¿</a:t>
            </a:r>
            <a:r>
              <a:rPr lang="es-CO" sz="2000" b="1" i="1" dirty="0" smtClean="0">
                <a:latin typeface="Calibri"/>
              </a:rPr>
              <a:t>Qué es? </a:t>
            </a:r>
          </a:p>
          <a:p>
            <a:pPr algn="just">
              <a:lnSpc>
                <a:spcPct val="150000"/>
              </a:lnSpc>
            </a:pPr>
            <a:r>
              <a:rPr lang="es-CO" sz="2000" i="1" dirty="0" smtClean="0">
                <a:latin typeface="Calibri"/>
              </a:rPr>
              <a:t>Plataforma Web para el ejercicio misional y administrativo de las Entidades de Control con el fin de hacer </a:t>
            </a:r>
            <a:r>
              <a:rPr lang="es-CO" sz="2000" i="1" u="sng" dirty="0" smtClean="0">
                <a:latin typeface="Calibri"/>
              </a:rPr>
              <a:t>seguimiento  Contratación Estatal y Ejecución </a:t>
            </a:r>
            <a:r>
              <a:rPr lang="es-CO" sz="2000" i="1" u="sng" dirty="0">
                <a:latin typeface="Calibri"/>
              </a:rPr>
              <a:t>P</a:t>
            </a:r>
            <a:r>
              <a:rPr lang="es-CO" sz="2000" i="1" u="sng" dirty="0" smtClean="0">
                <a:latin typeface="Calibri"/>
              </a:rPr>
              <a:t>resupuestal.</a:t>
            </a:r>
          </a:p>
          <a:p>
            <a:pPr algn="just">
              <a:lnSpc>
                <a:spcPct val="150000"/>
              </a:lnSpc>
            </a:pPr>
            <a:endParaRPr lang="es-CO" sz="2000" i="1" dirty="0">
              <a:latin typeface="Calibri"/>
            </a:endParaRPr>
          </a:p>
          <a:p>
            <a:pPr algn="just">
              <a:lnSpc>
                <a:spcPct val="150000"/>
              </a:lnSpc>
            </a:pPr>
            <a:r>
              <a:rPr lang="es-CO" sz="2000" b="1" i="1" dirty="0" smtClean="0"/>
              <a:t>Finalidad</a:t>
            </a:r>
          </a:p>
          <a:p>
            <a:pPr algn="just">
              <a:lnSpc>
                <a:spcPct val="150000"/>
              </a:lnSpc>
            </a:pPr>
            <a:r>
              <a:rPr lang="es-CO" sz="2000" i="1" dirty="0" smtClean="0"/>
              <a:t>Ofrecer </a:t>
            </a:r>
            <a:r>
              <a:rPr lang="es-CO" sz="2000" i="1" dirty="0"/>
              <a:t>a las Entidades de Control Territoriales una herramienta de captura de información de la Contratación y el Presupuesto con respecto a la Rendición</a:t>
            </a:r>
          </a:p>
          <a:p>
            <a:pPr algn="just">
              <a:lnSpc>
                <a:spcPct val="150000"/>
              </a:lnSpc>
            </a:pPr>
            <a:endParaRPr lang="es-CO" sz="2000" i="1" dirty="0" smtClean="0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29048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261843" y="1798192"/>
            <a:ext cx="781535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 algn="just">
              <a:buFont typeface="Wingdings" panose="05000000000000000000" pitchFamily="2" charset="2"/>
              <a:buChar char="ü"/>
              <a:defRPr/>
            </a:pPr>
            <a:r>
              <a:rPr lang="es-CO" b="1" dirty="0" smtClean="0">
                <a:latin typeface="Calibri"/>
              </a:rPr>
              <a:t>Brindar </a:t>
            </a:r>
            <a:r>
              <a:rPr lang="es-CO" dirty="0" smtClean="0">
                <a:latin typeface="Calibri"/>
              </a:rPr>
              <a:t>a </a:t>
            </a:r>
            <a:r>
              <a:rPr lang="es-CO" dirty="0">
                <a:latin typeface="Calibri"/>
              </a:rPr>
              <a:t>las </a:t>
            </a:r>
            <a:r>
              <a:rPr lang="es-CO" dirty="0" smtClean="0">
                <a:latin typeface="Calibri"/>
              </a:rPr>
              <a:t>Contralorías una herramienta </a:t>
            </a:r>
            <a:r>
              <a:rPr lang="es-CO" dirty="0">
                <a:latin typeface="Calibri"/>
              </a:rPr>
              <a:t>vía Web, para que sus vigilados realicen las rendiciones de </a:t>
            </a:r>
            <a:r>
              <a:rPr lang="es-CO" dirty="0" smtClean="0">
                <a:latin typeface="Calibri"/>
              </a:rPr>
              <a:t>cuenta en línea de la contratación y presupuesto deben presentar.</a:t>
            </a:r>
          </a:p>
          <a:p>
            <a:pPr marL="742950" lvl="1" indent="-285750" algn="just">
              <a:buFont typeface="Wingdings" panose="05000000000000000000" pitchFamily="2" charset="2"/>
              <a:buChar char="ü"/>
              <a:defRPr/>
            </a:pPr>
            <a:endParaRPr lang="es-CO" dirty="0">
              <a:latin typeface="Calibri"/>
            </a:endParaRPr>
          </a:p>
          <a:p>
            <a:pPr marL="742950" lvl="1" indent="-285750" algn="just">
              <a:buFont typeface="Wingdings" panose="05000000000000000000" pitchFamily="2" charset="2"/>
              <a:buChar char="ü"/>
              <a:defRPr/>
            </a:pPr>
            <a:r>
              <a:rPr lang="es-CO" b="1" dirty="0">
                <a:latin typeface="Calibri"/>
              </a:rPr>
              <a:t>Permitir </a:t>
            </a:r>
            <a:r>
              <a:rPr lang="es-CO" u="sng" dirty="0" smtClean="0">
                <a:latin typeface="Calibri"/>
              </a:rPr>
              <a:t>la </a:t>
            </a:r>
            <a:r>
              <a:rPr lang="es-CO" u="sng" dirty="0">
                <a:latin typeface="Calibri"/>
              </a:rPr>
              <a:t>interacción entre la rendición de la cuenta y el Plan General de Auditoría</a:t>
            </a:r>
            <a:r>
              <a:rPr lang="es-CO" dirty="0">
                <a:latin typeface="Calibri"/>
              </a:rPr>
              <a:t>, además de los </a:t>
            </a:r>
            <a:r>
              <a:rPr lang="es-CO" u="sng" dirty="0">
                <a:latin typeface="Calibri"/>
              </a:rPr>
              <a:t>insumos necesarios para agilizar el proceso auditor</a:t>
            </a:r>
            <a:r>
              <a:rPr lang="es-CO" dirty="0">
                <a:latin typeface="Calibri"/>
              </a:rPr>
              <a:t>. </a:t>
            </a:r>
            <a:endParaRPr lang="es-CO" dirty="0" smtClean="0">
              <a:latin typeface="Calibri"/>
            </a:endParaRPr>
          </a:p>
          <a:p>
            <a:pPr lvl="1" algn="just">
              <a:defRPr/>
            </a:pPr>
            <a:endParaRPr lang="es-ES" dirty="0">
              <a:latin typeface="Calibri"/>
            </a:endParaRPr>
          </a:p>
          <a:p>
            <a:pPr marL="742950" lvl="1" indent="-285750" algn="just">
              <a:buFont typeface="Wingdings" panose="05000000000000000000" pitchFamily="2" charset="2"/>
              <a:buChar char="ü"/>
              <a:defRPr/>
            </a:pPr>
            <a:r>
              <a:rPr lang="es-ES" b="1" dirty="0" smtClean="0">
                <a:latin typeface="Calibri"/>
              </a:rPr>
              <a:t>Lograr </a:t>
            </a:r>
            <a:r>
              <a:rPr lang="es-ES" dirty="0">
                <a:latin typeface="Calibri"/>
              </a:rPr>
              <a:t>q</a:t>
            </a:r>
            <a:r>
              <a:rPr lang="es-ES" dirty="0" smtClean="0">
                <a:latin typeface="Calibri"/>
              </a:rPr>
              <a:t>ue </a:t>
            </a:r>
            <a:r>
              <a:rPr lang="es-ES" dirty="0">
                <a:latin typeface="Calibri"/>
              </a:rPr>
              <a:t>las Contralorías alcancen</a:t>
            </a:r>
            <a:r>
              <a:rPr lang="es-MX" dirty="0">
                <a:latin typeface="Calibri"/>
              </a:rPr>
              <a:t> una optimización en el manejo de la información de sus vigilados, accediendo a ésta </a:t>
            </a:r>
            <a:r>
              <a:rPr lang="es-MX" u="sng" dirty="0">
                <a:latin typeface="Calibri"/>
              </a:rPr>
              <a:t>de manera oportuna, organizada y </a:t>
            </a:r>
            <a:r>
              <a:rPr lang="es-MX" u="sng" dirty="0" smtClean="0">
                <a:latin typeface="Calibri"/>
              </a:rPr>
              <a:t>estandarizada, </a:t>
            </a:r>
            <a:r>
              <a:rPr lang="es-MX" u="sng" dirty="0" err="1" smtClean="0">
                <a:latin typeface="Calibri"/>
              </a:rPr>
              <a:t>pa</a:t>
            </a:r>
            <a:r>
              <a:rPr lang="es-ES" u="sng" dirty="0" err="1" smtClean="0">
                <a:latin typeface="Calibri"/>
              </a:rPr>
              <a:t>ra</a:t>
            </a:r>
            <a:r>
              <a:rPr lang="es-ES" u="sng" dirty="0" smtClean="0">
                <a:latin typeface="Calibri"/>
              </a:rPr>
              <a:t> </a:t>
            </a:r>
            <a:r>
              <a:rPr lang="es-ES" u="sng" dirty="0">
                <a:latin typeface="Calibri"/>
              </a:rPr>
              <a:t>procurar el aseguramiento sobre la calidad de la gestión de las Contralorías de </a:t>
            </a:r>
            <a:r>
              <a:rPr lang="es-ES" u="sng" dirty="0" smtClean="0">
                <a:latin typeface="Calibri"/>
              </a:rPr>
              <a:t>Colombia</a:t>
            </a:r>
          </a:p>
          <a:p>
            <a:pPr lvl="1" algn="just">
              <a:defRPr/>
            </a:pPr>
            <a:endParaRPr lang="es-ES" u="sng" dirty="0" smtClean="0">
              <a:latin typeface="Calibri"/>
            </a:endParaRPr>
          </a:p>
          <a:p>
            <a:pPr marL="742950" lvl="1" indent="-285750" algn="just">
              <a:buFont typeface="Wingdings" panose="05000000000000000000" pitchFamily="2" charset="2"/>
              <a:buChar char="ü"/>
              <a:defRPr/>
            </a:pPr>
            <a:r>
              <a:rPr lang="es-MX" b="1" dirty="0">
                <a:latin typeface="Calibri"/>
              </a:rPr>
              <a:t>Interconectar</a:t>
            </a:r>
            <a:r>
              <a:rPr lang="es-MX" dirty="0">
                <a:latin typeface="Calibri"/>
              </a:rPr>
              <a:t> todas las Contralorías con sus vigilados y la Auditoría General de la República  para así, realizar un trabajo más eficaz y eficiente generando mayores y mejores resultados</a:t>
            </a:r>
            <a:r>
              <a:rPr lang="es-MX" dirty="0" smtClean="0">
                <a:latin typeface="Calibri"/>
              </a:rPr>
              <a:t>.</a:t>
            </a:r>
            <a:endParaRPr lang="es-MX" dirty="0">
              <a:latin typeface="Calibri"/>
            </a:endParaRPr>
          </a:p>
        </p:txBody>
      </p:sp>
      <p:sp>
        <p:nvSpPr>
          <p:cNvPr id="9" name="Marcador de contenido 2"/>
          <p:cNvSpPr txBox="1">
            <a:spLocks/>
          </p:cNvSpPr>
          <p:nvPr/>
        </p:nvSpPr>
        <p:spPr>
          <a:xfrm>
            <a:off x="735562" y="842979"/>
            <a:ext cx="3939773" cy="6140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CO" b="1" i="1" dirty="0" smtClean="0">
                <a:latin typeface="Calibri"/>
              </a:rPr>
              <a:t>Beneficios en el SIA® Observa</a:t>
            </a:r>
          </a:p>
        </p:txBody>
      </p:sp>
    </p:spTree>
    <p:extLst>
      <p:ext uri="{BB962C8B-B14F-4D97-AF65-F5344CB8AC3E}">
        <p14:creationId xmlns:p14="http://schemas.microsoft.com/office/powerpoint/2010/main" val="2421197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contenido 2"/>
          <p:cNvSpPr txBox="1">
            <a:spLocks/>
          </p:cNvSpPr>
          <p:nvPr/>
        </p:nvSpPr>
        <p:spPr>
          <a:xfrm>
            <a:off x="405990" y="1729065"/>
            <a:ext cx="6946178" cy="6140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CO" b="1" i="1" dirty="0" smtClean="0">
                <a:latin typeface="Calibri"/>
              </a:rPr>
              <a:t>Entidades Vigiladas en SIA® Observa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768958" y="2568108"/>
            <a:ext cx="715645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s-CO" sz="1600" dirty="0" smtClean="0">
                <a:latin typeface="Calibri"/>
              </a:rPr>
              <a:t>El Representante Legal de la Entidad  (Alcaldes, Gobernadores, Gerentes), realiza las siguientes actividades en el sistema:</a:t>
            </a:r>
          </a:p>
          <a:p>
            <a:pPr algn="just">
              <a:lnSpc>
                <a:spcPct val="150000"/>
              </a:lnSpc>
              <a:defRPr/>
            </a:pPr>
            <a:endParaRPr lang="es-CO" sz="1600" dirty="0" smtClean="0">
              <a:latin typeface="Calibri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es-CO" sz="1600" dirty="0" smtClean="0">
                <a:latin typeface="Calibri"/>
              </a:rPr>
              <a:t>Es el encargado de registrar los contratos en el sistema.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es-CO" sz="1600" dirty="0" smtClean="0">
                <a:latin typeface="Calibri"/>
              </a:rPr>
              <a:t>Mediante formularios ingresa toda la información común referente al contrato, fecha de inicio, fecha de suscripción, nombre e identificación del contratista, supervisor, etc..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es-CO" sz="1600" dirty="0" smtClean="0">
                <a:latin typeface="Calibri"/>
              </a:rPr>
              <a:t>Por cada contrato, el representante registra los documentos requeridos.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es-CO" sz="1600" dirty="0" smtClean="0">
                <a:latin typeface="Calibri"/>
              </a:rPr>
              <a:t>Registra el avance presupuestal de su Entidad.</a:t>
            </a:r>
            <a:endParaRPr lang="es-CO" sz="1600" dirty="0">
              <a:latin typeface="Calibri"/>
            </a:endParaRPr>
          </a:p>
        </p:txBody>
      </p:sp>
      <p:sp>
        <p:nvSpPr>
          <p:cNvPr id="7" name="Marcador de contenido 2"/>
          <p:cNvSpPr txBox="1">
            <a:spLocks/>
          </p:cNvSpPr>
          <p:nvPr/>
        </p:nvSpPr>
        <p:spPr>
          <a:xfrm>
            <a:off x="405990" y="897550"/>
            <a:ext cx="7514035" cy="6140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CO" sz="2800" b="1" i="1" dirty="0" smtClean="0">
                <a:latin typeface="Calibri"/>
              </a:rPr>
              <a:t>Actores Internos en el SIA® Observa</a:t>
            </a:r>
          </a:p>
        </p:txBody>
      </p:sp>
    </p:spTree>
    <p:extLst>
      <p:ext uri="{BB962C8B-B14F-4D97-AF65-F5344CB8AC3E}">
        <p14:creationId xmlns:p14="http://schemas.microsoft.com/office/powerpoint/2010/main" val="3897136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uadroTexto 12"/>
          <p:cNvSpPr txBox="1"/>
          <p:nvPr/>
        </p:nvSpPr>
        <p:spPr>
          <a:xfrm>
            <a:off x="584778" y="2483619"/>
            <a:ext cx="7597929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es-CO" sz="1600" dirty="0" smtClean="0">
                <a:latin typeface="Calibri"/>
              </a:rPr>
              <a:t>El Contralor o Contralora de la Entidad, realiza las siguientes actividades en el sistema:</a:t>
            </a:r>
          </a:p>
          <a:p>
            <a:pPr algn="just">
              <a:lnSpc>
                <a:spcPct val="150000"/>
              </a:lnSpc>
              <a:defRPr/>
            </a:pPr>
            <a:endParaRPr lang="es-CO" sz="1600" dirty="0" smtClean="0">
              <a:latin typeface="Calibri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es-CO" sz="1600" dirty="0" smtClean="0">
                <a:latin typeface="Calibri"/>
              </a:rPr>
              <a:t>Es el encargado de verificar y validar los contratos registrados por las entidades vigiladas.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es-CO" sz="1600" dirty="0" smtClean="0">
                <a:latin typeface="Calibri"/>
              </a:rPr>
              <a:t>Mediante formularios ingresa toda la información común referente al contrato en cuestión de Acciones de Control.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es-CO" sz="1600" dirty="0" smtClean="0">
                <a:latin typeface="Calibri"/>
              </a:rPr>
              <a:t>Por cada contrato, el representante anexa y registra los documentos requeridos y/o informativos que el sistema le exige.</a:t>
            </a:r>
            <a:endParaRPr lang="es-CO" sz="1600" dirty="0">
              <a:latin typeface="Calibri"/>
            </a:endParaRPr>
          </a:p>
        </p:txBody>
      </p:sp>
      <p:sp>
        <p:nvSpPr>
          <p:cNvPr id="15" name="Marcador de contenido 2"/>
          <p:cNvSpPr txBox="1">
            <a:spLocks/>
          </p:cNvSpPr>
          <p:nvPr/>
        </p:nvSpPr>
        <p:spPr>
          <a:xfrm>
            <a:off x="534072" y="1614665"/>
            <a:ext cx="6946178" cy="6140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CO" b="1" i="1" dirty="0">
                <a:latin typeface="Calibri"/>
              </a:rPr>
              <a:t>Contralorías Territoriales en SIA® Observa</a:t>
            </a:r>
          </a:p>
        </p:txBody>
      </p:sp>
      <p:sp>
        <p:nvSpPr>
          <p:cNvPr id="7" name="Marcador de contenido 2"/>
          <p:cNvSpPr txBox="1">
            <a:spLocks/>
          </p:cNvSpPr>
          <p:nvPr/>
        </p:nvSpPr>
        <p:spPr>
          <a:xfrm>
            <a:off x="405990" y="897550"/>
            <a:ext cx="7514035" cy="6140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CO" sz="2800" b="1" i="1" dirty="0" smtClean="0">
                <a:latin typeface="Calibri"/>
              </a:rPr>
              <a:t>Actores Internos en el SIA® Observa</a:t>
            </a:r>
          </a:p>
        </p:txBody>
      </p:sp>
    </p:spTree>
    <p:extLst>
      <p:ext uri="{BB962C8B-B14F-4D97-AF65-F5344CB8AC3E}">
        <p14:creationId xmlns:p14="http://schemas.microsoft.com/office/powerpoint/2010/main" val="3057294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Marcador de contenido 2"/>
          <p:cNvSpPr txBox="1">
            <a:spLocks/>
          </p:cNvSpPr>
          <p:nvPr/>
        </p:nvSpPr>
        <p:spPr>
          <a:xfrm>
            <a:off x="405990" y="897550"/>
            <a:ext cx="7514035" cy="6140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CO" sz="2800" b="1" i="1" dirty="0" smtClean="0">
                <a:latin typeface="Calibri"/>
              </a:rPr>
              <a:t>Actores Externos en el SIA® Observa</a:t>
            </a:r>
          </a:p>
        </p:txBody>
      </p:sp>
      <p:graphicFrame>
        <p:nvGraphicFramePr>
          <p:cNvPr id="2" name="1 Diagrama"/>
          <p:cNvGraphicFramePr/>
          <p:nvPr>
            <p:extLst>
              <p:ext uri="{D42A27DB-BD31-4B8C-83A1-F6EECF244321}">
                <p14:modId xmlns:p14="http://schemas.microsoft.com/office/powerpoint/2010/main" val="2767508726"/>
              </p:ext>
            </p:extLst>
          </p:nvPr>
        </p:nvGraphicFramePr>
        <p:xfrm>
          <a:off x="-164123" y="1511633"/>
          <a:ext cx="6646985" cy="4924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2 Rectángulo"/>
          <p:cNvSpPr/>
          <p:nvPr/>
        </p:nvSpPr>
        <p:spPr>
          <a:xfrm>
            <a:off x="6447692" y="2125589"/>
            <a:ext cx="256735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v"/>
              <a:defRPr/>
            </a:pPr>
            <a:r>
              <a:rPr lang="es-CO" sz="1400" dirty="0" smtClean="0">
                <a:latin typeface="Calibri"/>
              </a:rPr>
              <a:t>Consultar </a:t>
            </a:r>
            <a:r>
              <a:rPr lang="es-CO" sz="1400" dirty="0">
                <a:latin typeface="Calibri"/>
              </a:rPr>
              <a:t>y hacer seguimiento mediante Informes y Reportes</a:t>
            </a:r>
            <a:r>
              <a:rPr lang="es-CO" sz="1400" dirty="0" smtClean="0">
                <a:latin typeface="Calibri"/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v"/>
              <a:defRPr/>
            </a:pPr>
            <a:endParaRPr lang="es-CO" sz="1400" dirty="0">
              <a:latin typeface="Calibri"/>
            </a:endParaRPr>
          </a:p>
          <a:p>
            <a:pPr marL="285750" indent="-285750" algn="just">
              <a:buFont typeface="Wingdings" panose="05000000000000000000" pitchFamily="2" charset="2"/>
              <a:buChar char="v"/>
              <a:defRPr/>
            </a:pPr>
            <a:r>
              <a:rPr lang="es-CO" sz="1400" dirty="0">
                <a:latin typeface="Calibri"/>
              </a:rPr>
              <a:t>Mediante Tableros de Control dispuestos en páginas Web, puede observar diferentes estadísticas y métricas sobre acciones a los contratos registrados en el SIA® Observa</a:t>
            </a:r>
            <a:r>
              <a:rPr lang="es-CO" sz="1400" dirty="0" smtClean="0">
                <a:latin typeface="Calibri"/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v"/>
              <a:defRPr/>
            </a:pPr>
            <a:endParaRPr lang="es-CO" sz="1400" dirty="0">
              <a:latin typeface="Calibri"/>
            </a:endParaRPr>
          </a:p>
          <a:p>
            <a:pPr marL="285750" indent="-285750" algn="just">
              <a:buFont typeface="Wingdings" panose="05000000000000000000" pitchFamily="2" charset="2"/>
              <a:buChar char="v"/>
              <a:defRPr/>
            </a:pPr>
            <a:r>
              <a:rPr lang="es-CO" sz="1400" dirty="0" smtClean="0">
                <a:latin typeface="Calibri"/>
              </a:rPr>
              <a:t>Acciones de Control Ciudadano y Disciplinario</a:t>
            </a:r>
            <a:endParaRPr lang="es-CO" sz="1400" dirty="0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64434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08354" y="156162"/>
            <a:ext cx="7514035" cy="1752599"/>
          </a:xfrm>
        </p:spPr>
        <p:txBody>
          <a:bodyPr/>
          <a:lstStyle/>
          <a:p>
            <a:r>
              <a:rPr lang="es-CO" b="1" dirty="0" smtClean="0"/>
              <a:t>IV. Manejo del aplicativo</a:t>
            </a:r>
            <a:endParaRPr lang="es-CO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75163" y="4595153"/>
            <a:ext cx="8103826" cy="249850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s-CO" dirty="0">
                <a:hlinkClick r:id="rId2"/>
              </a:rPr>
              <a:t>http://siaobserva.auditoria.gov.co</a:t>
            </a:r>
            <a:r>
              <a:rPr lang="es-CO" dirty="0" smtClean="0">
                <a:hlinkClick r:id="rId2"/>
              </a:rPr>
              <a:t>/</a:t>
            </a:r>
            <a:endParaRPr lang="es-CO" dirty="0" smtClean="0"/>
          </a:p>
          <a:p>
            <a:pPr marL="0" indent="0" algn="ctr">
              <a:buNone/>
            </a:pPr>
            <a:r>
              <a:rPr lang="es-CO" dirty="0" smtClean="0">
                <a:hlinkClick r:id="rId3"/>
              </a:rPr>
              <a:t>ayudasiaobserva@auditoria.gov.co</a:t>
            </a:r>
            <a:endParaRPr lang="es-CO" dirty="0" smtClean="0"/>
          </a:p>
          <a:p>
            <a:pPr marL="0" indent="0" algn="ctr">
              <a:buNone/>
            </a:pPr>
            <a:r>
              <a:rPr lang="es-CO" dirty="0" smtClean="0">
                <a:hlinkClick r:id="rId4"/>
              </a:rPr>
              <a:t>ayudasiaobserva@gmail.com</a:t>
            </a:r>
            <a:r>
              <a:rPr lang="es-CO" dirty="0" smtClean="0"/>
              <a:t> </a:t>
            </a:r>
          </a:p>
          <a:p>
            <a:pPr marL="0" indent="0" algn="ctr">
              <a:buNone/>
            </a:pPr>
            <a:r>
              <a:rPr lang="es-CO" dirty="0" smtClean="0"/>
              <a:t>018000-120205</a:t>
            </a:r>
          </a:p>
          <a:p>
            <a:pPr algn="ctr"/>
            <a:endParaRPr lang="es-CO" dirty="0"/>
          </a:p>
        </p:txBody>
      </p:sp>
      <p:pic>
        <p:nvPicPr>
          <p:cNvPr id="1026" name="Picture 2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4" b="13932"/>
          <a:stretch/>
        </p:blipFill>
        <p:spPr bwMode="auto">
          <a:xfrm>
            <a:off x="497369" y="1461501"/>
            <a:ext cx="7050157" cy="326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535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95475" y="568286"/>
            <a:ext cx="7514035" cy="1752599"/>
          </a:xfrm>
        </p:spPr>
        <p:txBody>
          <a:bodyPr/>
          <a:lstStyle/>
          <a:p>
            <a:r>
              <a:rPr lang="es-CO" b="1" dirty="0" smtClean="0"/>
              <a:t>Acceso plataforma taller para ambiente de capacitación</a:t>
            </a:r>
            <a:endParaRPr lang="es-CO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778959" y="3159990"/>
            <a:ext cx="7824128" cy="66109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s-CO" sz="3200" dirty="0">
                <a:hlinkClick r:id="rId2"/>
              </a:rPr>
              <a:t>http://</a:t>
            </a:r>
            <a:r>
              <a:rPr lang="es-CO" sz="3200" dirty="0" smtClean="0">
                <a:hlinkClick r:id="rId2"/>
              </a:rPr>
              <a:t>siaobservataller.auditoria.gov.co/</a:t>
            </a:r>
            <a:r>
              <a:rPr lang="es-CO" sz="3200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04630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PLANTILLAS NUEVAS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0099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0919" y="2335675"/>
            <a:ext cx="4311614" cy="784628"/>
          </a:xfrm>
        </p:spPr>
        <p:txBody>
          <a:bodyPr anchor="t"/>
          <a:lstStyle/>
          <a:p>
            <a:pPr algn="l"/>
            <a:r>
              <a:rPr lang="es-CO" i="1" dirty="0" smtClean="0"/>
              <a:t>¡Muchas gracias!</a:t>
            </a:r>
            <a:endParaRPr lang="es-CO" i="1" dirty="0"/>
          </a:p>
        </p:txBody>
      </p:sp>
      <p:pic>
        <p:nvPicPr>
          <p:cNvPr id="5" name="Imagen 4" descr="LOGO_CON_ESLOGAN-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9269" y="3256699"/>
            <a:ext cx="5824352" cy="3028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131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123785" y="155789"/>
            <a:ext cx="7514035" cy="1752599"/>
          </a:xfrm>
        </p:spPr>
        <p:txBody>
          <a:bodyPr/>
          <a:lstStyle/>
          <a:p>
            <a:r>
              <a:rPr lang="es-CO" b="1" dirty="0" smtClean="0"/>
              <a:t>Contenido</a:t>
            </a:r>
            <a:endParaRPr lang="es-CO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43944" y="1725770"/>
            <a:ext cx="8073476" cy="34644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CO" sz="2800" dirty="0" smtClean="0"/>
              <a:t>1. Iniciativa del control fiscal en línea</a:t>
            </a:r>
          </a:p>
          <a:p>
            <a:pPr marL="0" indent="0">
              <a:buNone/>
            </a:pPr>
            <a:r>
              <a:rPr lang="es-CO" sz="2800" dirty="0" smtClean="0"/>
              <a:t>2. Marco Legal y resolución orgánica 008 de 2015</a:t>
            </a:r>
          </a:p>
          <a:p>
            <a:pPr marL="0" indent="0">
              <a:buNone/>
            </a:pPr>
            <a:r>
              <a:rPr lang="es-CO" sz="2800" dirty="0" smtClean="0"/>
              <a:t>3. Aplicativo SIA Observa: Finalidad, beneficios y actores.</a:t>
            </a:r>
          </a:p>
          <a:p>
            <a:pPr marL="0" indent="0">
              <a:buNone/>
            </a:pPr>
            <a:r>
              <a:rPr lang="es-CO" sz="2800" dirty="0" smtClean="0"/>
              <a:t>4. Manejo del aplicativo</a:t>
            </a:r>
          </a:p>
        </p:txBody>
      </p:sp>
    </p:spTree>
    <p:extLst>
      <p:ext uri="{BB962C8B-B14F-4D97-AF65-F5344CB8AC3E}">
        <p14:creationId xmlns:p14="http://schemas.microsoft.com/office/powerpoint/2010/main" val="2497764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3 Grupo"/>
          <p:cNvGrpSpPr/>
          <p:nvPr/>
        </p:nvGrpSpPr>
        <p:grpSpPr>
          <a:xfrm>
            <a:off x="2109964" y="618290"/>
            <a:ext cx="5369828" cy="479625"/>
            <a:chOff x="367240" y="767932"/>
            <a:chExt cx="5141371" cy="479625"/>
          </a:xfrm>
          <a:scene3d>
            <a:camera prst="orthographicFront"/>
            <a:lightRig rig="flat" dir="t"/>
          </a:scene3d>
        </p:grpSpPr>
        <p:sp>
          <p:nvSpPr>
            <p:cNvPr id="6" name="4 Rectángulo redondeado"/>
            <p:cNvSpPr/>
            <p:nvPr/>
          </p:nvSpPr>
          <p:spPr>
            <a:xfrm>
              <a:off x="367240" y="767932"/>
              <a:ext cx="5141371" cy="442800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475074"/>
                <a:satOff val="2559"/>
                <a:lumOff val="3490"/>
                <a:alphaOff val="0"/>
              </a:schemeClr>
            </a:fillRef>
            <a:effectRef idx="2">
              <a:schemeClr val="accent3">
                <a:hueOff val="475074"/>
                <a:satOff val="2559"/>
                <a:lumOff val="349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5 Rectángulo"/>
            <p:cNvSpPr/>
            <p:nvPr/>
          </p:nvSpPr>
          <p:spPr>
            <a:xfrm>
              <a:off x="553297" y="847989"/>
              <a:ext cx="4806480" cy="39956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94332" tIns="0" rIns="194332" bIns="0" spcCol="1270" anchor="ctr"/>
            <a:lstStyle/>
            <a:p>
              <a:pPr algn="ctr" defTabSz="6667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MX" sz="2000" b="1" dirty="0" smtClean="0">
                  <a:solidFill>
                    <a:schemeClr val="tx1"/>
                  </a:solidFill>
                </a:rPr>
                <a:t>I. Iniciativa de Control Fiscal en Línea</a:t>
              </a:r>
              <a:endParaRPr lang="es-CO" sz="20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Group 31"/>
          <p:cNvGrpSpPr>
            <a:grpSpLocks/>
          </p:cNvGrpSpPr>
          <p:nvPr/>
        </p:nvGrpSpPr>
        <p:grpSpPr bwMode="auto">
          <a:xfrm>
            <a:off x="331470" y="1084628"/>
            <a:ext cx="8732520" cy="751060"/>
            <a:chOff x="0" y="2"/>
            <a:chExt cx="3111" cy="750"/>
          </a:xfrm>
          <a:solidFill>
            <a:schemeClr val="accent6">
              <a:lumMod val="75000"/>
            </a:schemeClr>
          </a:solidFill>
        </p:grpSpPr>
        <p:grpSp>
          <p:nvGrpSpPr>
            <p:cNvPr id="9" name="Group 29"/>
            <p:cNvGrpSpPr>
              <a:grpSpLocks/>
            </p:cNvGrpSpPr>
            <p:nvPr/>
          </p:nvGrpSpPr>
          <p:grpSpPr bwMode="auto">
            <a:xfrm rot="10800000">
              <a:off x="0" y="2"/>
              <a:ext cx="3111" cy="750"/>
              <a:chOff x="0" y="-8"/>
              <a:chExt cx="3111" cy="750"/>
            </a:xfrm>
            <a:grpFill/>
          </p:grpSpPr>
          <p:sp>
            <p:nvSpPr>
              <p:cNvPr id="11" name="AutoShape 26"/>
              <p:cNvSpPr>
                <a:spLocks/>
              </p:cNvSpPr>
              <p:nvPr/>
            </p:nvSpPr>
            <p:spPr bwMode="auto">
              <a:xfrm rot="10800000">
                <a:off x="0" y="-1"/>
                <a:ext cx="3111" cy="743"/>
              </a:xfrm>
              <a:prstGeom prst="roundRect">
                <a:avLst>
                  <a:gd name="adj" fmla="val 16125"/>
                </a:avLst>
              </a:prstGeom>
              <a:grpFill/>
              <a:ln>
                <a:noFill/>
              </a:ln>
              <a:effectLst>
                <a:outerShdw blurRad="114300" dist="76199" dir="5760000" algn="ctr" rotWithShape="0">
                  <a:schemeClr val="bg2">
                    <a:alpha val="50000"/>
                  </a:schemeClr>
                </a:outerShdw>
              </a:effectLst>
              <a:extLst>
                <a:ext uri="{91240B29-F687-4F45-9708-019B960494DF}">
                  <a14:hiddenLine xmlns:a14="http://schemas.microsoft.com/office/drawing/2010/main" w="25400">
                    <a:solidFill>
                      <a:srgbClr val="405D72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O" sz="2400">
                  <a:latin typeface="+mn-lt"/>
                  <a:ea typeface="+mn-ea"/>
                </a:endParaRPr>
              </a:p>
            </p:txBody>
          </p:sp>
          <p:sp>
            <p:nvSpPr>
              <p:cNvPr id="12" name="AutoShape 27"/>
              <p:cNvSpPr>
                <a:spLocks/>
              </p:cNvSpPr>
              <p:nvPr/>
            </p:nvSpPr>
            <p:spPr bwMode="auto">
              <a:xfrm rot="10800000">
                <a:off x="0" y="-8"/>
                <a:ext cx="3100" cy="729"/>
              </a:xfrm>
              <a:prstGeom prst="roundRect">
                <a:avLst>
                  <a:gd name="adj" fmla="val 16454"/>
                </a:avLst>
              </a:prstGeom>
              <a:grpFill/>
              <a:ln w="25400">
                <a:solidFill>
                  <a:srgbClr val="96B4C1"/>
                </a:solidFill>
                <a:miter lim="800000"/>
                <a:headEnd/>
                <a:tailEnd/>
              </a:ln>
              <a:effectLst>
                <a:outerShdw blurRad="127000" dist="76199" dir="2700000" algn="ctr" rotWithShape="0">
                  <a:srgbClr val="5F7ABA">
                    <a:alpha val="75000"/>
                  </a:srgbClr>
                </a:outerShdw>
              </a:effectLst>
            </p:spPr>
            <p:txBody>
              <a:bodyPr lIns="0" tIns="0" rIns="0" bIns="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O" sz="2400">
                  <a:latin typeface="+mn-lt"/>
                  <a:ea typeface="+mn-ea"/>
                </a:endParaRPr>
              </a:p>
            </p:txBody>
          </p:sp>
          <p:sp>
            <p:nvSpPr>
              <p:cNvPr id="13" name="Rectangle 28"/>
              <p:cNvSpPr>
                <a:spLocks/>
              </p:cNvSpPr>
              <p:nvPr/>
            </p:nvSpPr>
            <p:spPr bwMode="auto">
              <a:xfrm rot="10800000">
                <a:off x="35" y="509"/>
                <a:ext cx="3050" cy="20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>
                        <a:alpha val="20000"/>
                      </a:schemeClr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O" sz="2400">
                  <a:latin typeface="+mn-lt"/>
                  <a:ea typeface="+mn-ea"/>
                </a:endParaRPr>
              </a:p>
            </p:txBody>
          </p:sp>
        </p:grpSp>
        <p:sp>
          <p:nvSpPr>
            <p:cNvPr id="10" name="Rectangle 30"/>
            <p:cNvSpPr>
              <a:spLocks/>
            </p:cNvSpPr>
            <p:nvPr/>
          </p:nvSpPr>
          <p:spPr bwMode="auto">
            <a:xfrm>
              <a:off x="177" y="68"/>
              <a:ext cx="2784" cy="6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marL="118015" indent="-102013" algn="ctr" fontAlgn="auto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old" charset="0"/>
                  <a:ea typeface="+mn-ea"/>
                  <a:cs typeface="Arial Bold" charset="0"/>
                  <a:sym typeface="Arial Bold" charset="0"/>
                </a:rPr>
                <a:t>SISTEMAS </a:t>
              </a:r>
              <a:r>
                <a:rPr lang="en-US" sz="20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old" charset="0"/>
                  <a:ea typeface="+mn-ea"/>
                  <a:cs typeface="Arial Bold" charset="0"/>
                  <a:sym typeface="Arial Bold" charset="0"/>
                </a:rPr>
                <a:t>DE CONTROL </a:t>
              </a:r>
              <a:r>
                <a:rPr lang="en-US" sz="20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old" charset="0"/>
                  <a:ea typeface="+mn-ea"/>
                  <a:cs typeface="Arial Bold" charset="0"/>
                  <a:sym typeface="Arial Bold" charset="0"/>
                </a:rPr>
                <a:t>FISCAL ENTREGADOS POR LA AGR A LAS CONTRALORIAS</a:t>
              </a:r>
              <a:endParaRPr lang="en-US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old" charset="0"/>
                <a:ea typeface="+mn-ea"/>
                <a:cs typeface="Arial Bold" charset="0"/>
                <a:sym typeface="Arial Bold" charset="0"/>
              </a:endParaRPr>
            </a:p>
          </p:txBody>
        </p:sp>
      </p:grpSp>
      <p:sp>
        <p:nvSpPr>
          <p:cNvPr id="14" name="Proceso predefinido 13"/>
          <p:cNvSpPr/>
          <p:nvPr/>
        </p:nvSpPr>
        <p:spPr>
          <a:xfrm>
            <a:off x="139689" y="3260598"/>
            <a:ext cx="2137410" cy="982980"/>
          </a:xfrm>
          <a:prstGeom prst="flowChartPredefinedProcess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 smtClean="0">
                <a:solidFill>
                  <a:schemeClr val="tx1"/>
                </a:solidFill>
              </a:rPr>
              <a:t>SIA RENDICION CUENTA</a:t>
            </a:r>
            <a:endParaRPr lang="es-ES" sz="1400" dirty="0">
              <a:solidFill>
                <a:schemeClr val="tx1"/>
              </a:solidFill>
            </a:endParaRPr>
          </a:p>
        </p:txBody>
      </p:sp>
      <p:sp>
        <p:nvSpPr>
          <p:cNvPr id="15" name="Proceso predefinido 14"/>
          <p:cNvSpPr/>
          <p:nvPr/>
        </p:nvSpPr>
        <p:spPr>
          <a:xfrm>
            <a:off x="231129" y="4471568"/>
            <a:ext cx="2137410" cy="982980"/>
          </a:xfrm>
          <a:prstGeom prst="flowChartPredefinedProcess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dirty="0" smtClean="0">
                <a:solidFill>
                  <a:schemeClr val="tx1"/>
                </a:solidFill>
              </a:rPr>
              <a:t>SIA </a:t>
            </a:r>
            <a:r>
              <a:rPr lang="es-ES" sz="1100" dirty="0" smtClean="0">
                <a:solidFill>
                  <a:schemeClr val="tx1"/>
                </a:solidFill>
              </a:rPr>
              <a:t>OBSERVATORIO A LA CONTRATACION</a:t>
            </a:r>
            <a:endParaRPr lang="es-ES" sz="1100" dirty="0">
              <a:solidFill>
                <a:schemeClr val="tx1"/>
              </a:solidFill>
            </a:endParaRPr>
          </a:p>
        </p:txBody>
      </p:sp>
      <p:sp>
        <p:nvSpPr>
          <p:cNvPr id="16" name="Proceso predefinido 15"/>
          <p:cNvSpPr/>
          <p:nvPr/>
        </p:nvSpPr>
        <p:spPr>
          <a:xfrm>
            <a:off x="4697730" y="3223718"/>
            <a:ext cx="2137410" cy="982980"/>
          </a:xfrm>
          <a:prstGeom prst="flowChartPredefinedProcess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tx1"/>
                </a:solidFill>
              </a:rPr>
              <a:t>SIA ATC</a:t>
            </a: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17" name="Proceso predefinido 16"/>
          <p:cNvSpPr/>
          <p:nvPr/>
        </p:nvSpPr>
        <p:spPr>
          <a:xfrm>
            <a:off x="3616394" y="2026798"/>
            <a:ext cx="2137410" cy="982980"/>
          </a:xfrm>
          <a:prstGeom prst="flowChartPredefinedProcess">
            <a:avLst/>
          </a:prstGeom>
          <a:gradFill>
            <a:gsLst>
              <a:gs pos="0">
                <a:srgbClr val="7030A0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tx1"/>
                </a:solidFill>
              </a:rPr>
              <a:t>SIA – POAS MANAGER</a:t>
            </a: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18" name="Proceso predefinido 17"/>
          <p:cNvSpPr/>
          <p:nvPr/>
        </p:nvSpPr>
        <p:spPr>
          <a:xfrm>
            <a:off x="6966732" y="3200888"/>
            <a:ext cx="2137410" cy="982980"/>
          </a:xfrm>
          <a:prstGeom prst="flowChartPredefinedProcess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dirty="0" smtClean="0">
                <a:solidFill>
                  <a:schemeClr val="tx1"/>
                </a:solidFill>
              </a:rPr>
              <a:t>SIA EXPEDIENTE ELECTRONICO</a:t>
            </a:r>
            <a:endParaRPr lang="es-ES" sz="1200" dirty="0">
              <a:solidFill>
                <a:schemeClr val="tx1"/>
              </a:solidFill>
            </a:endParaRPr>
          </a:p>
        </p:txBody>
      </p:sp>
      <p:sp>
        <p:nvSpPr>
          <p:cNvPr id="19" name="Proceso predefinido 18"/>
          <p:cNvSpPr/>
          <p:nvPr/>
        </p:nvSpPr>
        <p:spPr>
          <a:xfrm>
            <a:off x="231129" y="5645658"/>
            <a:ext cx="8670019" cy="636270"/>
          </a:xfrm>
          <a:prstGeom prst="flowChartPredefinedProcess">
            <a:avLst/>
          </a:prstGeom>
          <a:gradFill>
            <a:gsLst>
              <a:gs pos="0">
                <a:srgbClr val="FFFF00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tx1"/>
                </a:solidFill>
              </a:rPr>
              <a:t>SIA GESTION DOCUMENTAL</a:t>
            </a: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20" name="Proceso predefinido 19"/>
          <p:cNvSpPr/>
          <p:nvPr/>
        </p:nvSpPr>
        <p:spPr>
          <a:xfrm>
            <a:off x="2368539" y="3200888"/>
            <a:ext cx="2137410" cy="982980"/>
          </a:xfrm>
          <a:prstGeom prst="flowChartPredefinedProcess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>
                <a:solidFill>
                  <a:schemeClr val="tx1"/>
                </a:solidFill>
              </a:rPr>
              <a:t>SIA PGA</a:t>
            </a:r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21" name="21 Elipse"/>
          <p:cNvSpPr/>
          <p:nvPr/>
        </p:nvSpPr>
        <p:spPr>
          <a:xfrm>
            <a:off x="4566138" y="3149340"/>
            <a:ext cx="2360442" cy="1169188"/>
          </a:xfrm>
          <a:prstGeom prst="ellipse">
            <a:avLst/>
          </a:prstGeom>
          <a:noFill/>
          <a:ln w="476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2" name="22 Elipse"/>
          <p:cNvSpPr/>
          <p:nvPr/>
        </p:nvSpPr>
        <p:spPr>
          <a:xfrm>
            <a:off x="3507702" y="1947654"/>
            <a:ext cx="2360442" cy="1169188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3" name="23 Elipse"/>
          <p:cNvSpPr/>
          <p:nvPr/>
        </p:nvSpPr>
        <p:spPr>
          <a:xfrm>
            <a:off x="179512" y="4338908"/>
            <a:ext cx="2360442" cy="1169188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200"/>
          </a:p>
        </p:txBody>
      </p:sp>
    </p:spTree>
    <p:extLst>
      <p:ext uri="{BB962C8B-B14F-4D97-AF65-F5344CB8AC3E}">
        <p14:creationId xmlns:p14="http://schemas.microsoft.com/office/powerpoint/2010/main" val="1200097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contenido 2"/>
          <p:cNvSpPr txBox="1">
            <a:spLocks/>
          </p:cNvSpPr>
          <p:nvPr/>
        </p:nvSpPr>
        <p:spPr>
          <a:xfrm>
            <a:off x="973306" y="842979"/>
            <a:ext cx="3939773" cy="6140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CO" b="1" dirty="0" smtClean="0"/>
              <a:t>II. MARCO </a:t>
            </a:r>
            <a:r>
              <a:rPr lang="es-CO" b="1" dirty="0"/>
              <a:t>LEGAL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06883" y="1799112"/>
            <a:ext cx="8136904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CO" sz="2400" dirty="0">
                <a:latin typeface="Calibri"/>
              </a:rPr>
              <a:t>Constitución</a:t>
            </a:r>
            <a:r>
              <a:rPr lang="es-CO" sz="3200" b="1" i="1" dirty="0" smtClean="0"/>
              <a:t> </a:t>
            </a:r>
            <a:r>
              <a:rPr lang="es-CO" sz="2400" dirty="0">
                <a:latin typeface="Calibri"/>
              </a:rPr>
              <a:t>Política de Colombia -artículos 103 y 270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CO" sz="2400" dirty="0">
                <a:latin typeface="Calibri"/>
              </a:rPr>
              <a:t>Decreto 272 de 2000- artículos 3,23, 24 y 32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CO" sz="2400" dirty="0">
                <a:latin typeface="Calibri"/>
              </a:rPr>
              <a:t>Ley 190 de 1995-artículos 54, 55, 56, 57 y 58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CO" sz="2400" dirty="0">
                <a:latin typeface="Calibri"/>
              </a:rPr>
              <a:t>Ley 850 de 2003, Ley 489 de 1998- Capitulo VIII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CO" sz="2400" dirty="0">
                <a:latin typeface="Calibri"/>
              </a:rPr>
              <a:t>Ley 1437 de 2011 Primera Parte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CO" sz="2400" dirty="0">
                <a:latin typeface="Calibri"/>
              </a:rPr>
              <a:t>Ley 1450 de 2011- artículo 231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CO" sz="2400" dirty="0">
                <a:latin typeface="Calibri"/>
              </a:rPr>
              <a:t>Ley 1474 de 2011- artículos 73, 74, 78, 79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CO" sz="2400" dirty="0">
                <a:latin typeface="Calibri"/>
              </a:rPr>
              <a:t>Resoluciones Orgánicas 005 de 2012 y 007 de 2014</a:t>
            </a:r>
            <a:r>
              <a:rPr lang="es-CO" sz="2400" dirty="0" smtClean="0">
                <a:latin typeface="Calibri"/>
              </a:rPr>
              <a:t>.</a:t>
            </a: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CO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Resolución Orgánica 008 </a:t>
            </a:r>
            <a:r>
              <a:rPr lang="es-CO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de </a:t>
            </a:r>
            <a:r>
              <a:rPr lang="es-CO" sz="24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2015 de la AGR.</a:t>
            </a:r>
            <a:endParaRPr lang="es-CO" sz="2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es-MX" sz="24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50609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11760" y="2564904"/>
            <a:ext cx="5831978" cy="2356033"/>
          </a:xfrm>
          <a:extLst>
            <a:ext uri="{AF507438-7753-43E0-B8FC-AC1667EBCBE1}">
              <a14:hiddenEffects xmlns:a14="http://schemas.microsoft.com/office/drawing/2010/main">
                <a:effectLst>
                  <a:outerShdw dist="56796" dir="20006097" algn="ctr" rotWithShape="0">
                    <a:schemeClr val="accent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anchor="t"/>
          <a:lstStyle/>
          <a:p>
            <a:pPr algn="just" eaLnBrk="1" hangingPunct="1">
              <a:buClr>
                <a:srgbClr val="FFB74D"/>
              </a:buClr>
              <a:defRPr/>
            </a:pPr>
            <a:r>
              <a:rPr lang="es-CO" sz="2400" b="1" i="1" dirty="0" smtClean="0">
                <a:solidFill>
                  <a:srgbClr val="40404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/>
                <a:cs typeface="Calibri"/>
              </a:rPr>
              <a:t>Resolución orgánica No.008 de 2015 “por medio de la cual se reglamenta la rendición de cuentas e informes y se adopta dentro del SIREL el aplicativo SIA OBSERVA” </a:t>
            </a:r>
          </a:p>
        </p:txBody>
      </p:sp>
      <p:sp>
        <p:nvSpPr>
          <p:cNvPr id="43023" name="Rectangle 15"/>
          <p:cNvSpPr>
            <a:spLocks noChangeArrowheads="1"/>
          </p:cNvSpPr>
          <p:nvPr/>
        </p:nvSpPr>
        <p:spPr bwMode="auto">
          <a:xfrm>
            <a:off x="323528" y="1124744"/>
            <a:ext cx="1655763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dist">
              <a:lnSpc>
                <a:spcPct val="140000"/>
              </a:lnSpc>
              <a:buClr>
                <a:srgbClr val="FFB74D"/>
              </a:buClr>
              <a:defRPr/>
            </a:pPr>
            <a:r>
              <a:rPr lang="es-MX" sz="166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/>
              </a:rPr>
              <a:t>1</a:t>
            </a:r>
            <a:endParaRPr lang="es-CO" sz="166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/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323528" y="801578"/>
            <a:ext cx="62833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s-CO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Resolución Orgánica </a:t>
            </a:r>
            <a:r>
              <a:rPr lang="es-CO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008 de 2015 de la AGR.</a:t>
            </a:r>
          </a:p>
        </p:txBody>
      </p:sp>
    </p:spTree>
    <p:extLst>
      <p:ext uri="{BB962C8B-B14F-4D97-AF65-F5344CB8AC3E}">
        <p14:creationId xmlns:p14="http://schemas.microsoft.com/office/powerpoint/2010/main" val="5613850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42283" y="2420889"/>
            <a:ext cx="6134173" cy="3168351"/>
          </a:xfrm>
          <a:extLst>
            <a:ext uri="{AF507438-7753-43E0-B8FC-AC1667EBCBE1}">
              <a14:hiddenEffects xmlns:a14="http://schemas.microsoft.com/office/drawing/2010/main">
                <a:effectLst>
                  <a:outerShdw dist="56796" dir="20006097" algn="ctr" rotWithShape="0">
                    <a:schemeClr val="accent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l" eaLnBrk="1" hangingPunct="1">
              <a:buClr>
                <a:srgbClr val="FFB74D"/>
              </a:buClr>
              <a:defRPr/>
            </a:pPr>
            <a:r>
              <a:rPr lang="es-CO" sz="2400" b="1" i="1" dirty="0" smtClean="0">
                <a:solidFill>
                  <a:srgbClr val="40404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1.Expresa facultad reglamentaria </a:t>
            </a:r>
            <a:br>
              <a:rPr lang="es-CO" sz="2400" b="1" i="1" dirty="0" smtClean="0">
                <a:solidFill>
                  <a:srgbClr val="40404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</a:br>
            <a:r>
              <a:rPr lang="es-CO" sz="2400" b="1" i="1" dirty="0" smtClean="0">
                <a:solidFill>
                  <a:srgbClr val="40404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2.Competencia legal de </a:t>
            </a:r>
            <a:r>
              <a:rPr lang="es-CO" sz="2400" b="1" i="1" dirty="0">
                <a:solidFill>
                  <a:srgbClr val="40404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c</a:t>
            </a:r>
            <a:r>
              <a:rPr lang="es-CO" sz="2400" b="1" i="1" dirty="0" smtClean="0">
                <a:solidFill>
                  <a:srgbClr val="40404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oadyuvancia</a:t>
            </a:r>
            <a:br>
              <a:rPr lang="es-CO" sz="2400" b="1" i="1" dirty="0" smtClean="0">
                <a:solidFill>
                  <a:srgbClr val="40404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</a:br>
            <a:r>
              <a:rPr lang="es-CO" sz="2400" b="1" i="1" dirty="0" smtClean="0">
                <a:solidFill>
                  <a:srgbClr val="40404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3.Función constitucional y legal </a:t>
            </a:r>
            <a:br>
              <a:rPr lang="es-CO" sz="2400" b="1" i="1" dirty="0" smtClean="0">
                <a:solidFill>
                  <a:srgbClr val="40404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</a:br>
            <a:r>
              <a:rPr lang="es-CO" sz="2400" b="1" i="1" dirty="0" smtClean="0">
                <a:solidFill>
                  <a:srgbClr val="40404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de vigilancia de la gestión fiscal</a:t>
            </a:r>
            <a:br>
              <a:rPr lang="es-CO" sz="2400" b="1" i="1" dirty="0" smtClean="0">
                <a:solidFill>
                  <a:srgbClr val="40404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</a:br>
            <a:r>
              <a:rPr lang="es-CO" sz="2400" b="1" i="1" dirty="0" smtClean="0">
                <a:solidFill>
                  <a:srgbClr val="40404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4.Certificación de la gestión y los resultados de las contralorías. </a:t>
            </a:r>
            <a:br>
              <a:rPr lang="es-CO" sz="2400" b="1" i="1" dirty="0" smtClean="0">
                <a:solidFill>
                  <a:srgbClr val="40404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</a:br>
            <a:r>
              <a:rPr lang="es-CO" sz="2400" b="1" i="1" dirty="0" smtClean="0">
                <a:solidFill>
                  <a:srgbClr val="40404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s-CO" sz="2400" b="1" i="1" dirty="0" smtClean="0">
                <a:solidFill>
                  <a:srgbClr val="40404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s-CO" sz="2400" b="1" i="1" dirty="0" smtClean="0">
              <a:solidFill>
                <a:srgbClr val="40404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" name="Rectangle 15"/>
          <p:cNvSpPr>
            <a:spLocks noChangeArrowheads="1"/>
          </p:cNvSpPr>
          <p:nvPr/>
        </p:nvSpPr>
        <p:spPr bwMode="auto">
          <a:xfrm>
            <a:off x="323528" y="1124744"/>
            <a:ext cx="1655763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dist">
              <a:lnSpc>
                <a:spcPct val="140000"/>
              </a:lnSpc>
              <a:buClr>
                <a:srgbClr val="FFB74D"/>
              </a:buClr>
              <a:defRPr/>
            </a:pPr>
            <a:r>
              <a:rPr lang="es-MX" sz="166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/>
              </a:rPr>
              <a:t>2</a:t>
            </a:r>
            <a:endParaRPr lang="es-CO" sz="166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323528" y="801578"/>
            <a:ext cx="62833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s-CO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Resolución Orgánica </a:t>
            </a:r>
            <a:r>
              <a:rPr lang="es-CO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008 de 2015 de la AGR.</a:t>
            </a:r>
          </a:p>
        </p:txBody>
      </p:sp>
    </p:spTree>
    <p:extLst>
      <p:ext uri="{BB962C8B-B14F-4D97-AF65-F5344CB8AC3E}">
        <p14:creationId xmlns:p14="http://schemas.microsoft.com/office/powerpoint/2010/main" val="12380755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55776" y="2636912"/>
            <a:ext cx="6134173" cy="3240361"/>
          </a:xfrm>
          <a:extLst>
            <a:ext uri="{AF507438-7753-43E0-B8FC-AC1667EBCBE1}">
              <a14:hiddenEffects xmlns:a14="http://schemas.microsoft.com/office/drawing/2010/main">
                <a:effectLst>
                  <a:outerShdw dist="56796" dir="20006097" algn="ctr" rotWithShape="0">
                    <a:schemeClr val="accent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anchor="t"/>
          <a:lstStyle/>
          <a:p>
            <a:pPr algn="just" eaLnBrk="1" hangingPunct="1">
              <a:buClr>
                <a:srgbClr val="FFB74D"/>
              </a:buClr>
              <a:defRPr/>
            </a:pPr>
            <a:r>
              <a:rPr lang="es-CO" sz="2400" b="1" dirty="0" smtClean="0">
                <a:solidFill>
                  <a:srgbClr val="40404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Art 1. Objeto. La presente resolución prescribe la forma y términos en que la Auditoria General de la República debe cumplir con las funciones de: vigilancia y control fiscal relacionadas con la rendición y revisión de las cuentas.</a:t>
            </a:r>
          </a:p>
        </p:txBody>
      </p:sp>
      <p:sp>
        <p:nvSpPr>
          <p:cNvPr id="7" name="Rectangle 15"/>
          <p:cNvSpPr>
            <a:spLocks noChangeArrowheads="1"/>
          </p:cNvSpPr>
          <p:nvPr/>
        </p:nvSpPr>
        <p:spPr bwMode="auto">
          <a:xfrm>
            <a:off x="323528" y="1124744"/>
            <a:ext cx="1655763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dist">
              <a:lnSpc>
                <a:spcPct val="140000"/>
              </a:lnSpc>
              <a:buClr>
                <a:srgbClr val="FFB74D"/>
              </a:buClr>
              <a:defRPr/>
            </a:pPr>
            <a:r>
              <a:rPr lang="es-MX" sz="166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/>
              </a:rPr>
              <a:t>3</a:t>
            </a:r>
            <a:endParaRPr lang="es-CO" sz="166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323528" y="801578"/>
            <a:ext cx="62833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s-CO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Resolución Orgánica </a:t>
            </a:r>
            <a:r>
              <a:rPr lang="es-CO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008 de 2015 de la AGR.</a:t>
            </a:r>
          </a:p>
        </p:txBody>
      </p:sp>
    </p:spTree>
    <p:extLst>
      <p:ext uri="{BB962C8B-B14F-4D97-AF65-F5344CB8AC3E}">
        <p14:creationId xmlns:p14="http://schemas.microsoft.com/office/powerpoint/2010/main" val="15611838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5"/>
          <p:cNvSpPr>
            <a:spLocks noChangeArrowheads="1"/>
          </p:cNvSpPr>
          <p:nvPr/>
        </p:nvSpPr>
        <p:spPr bwMode="auto">
          <a:xfrm>
            <a:off x="323528" y="1124744"/>
            <a:ext cx="1655763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dist">
              <a:lnSpc>
                <a:spcPct val="140000"/>
              </a:lnSpc>
              <a:buClr>
                <a:srgbClr val="FFB74D"/>
              </a:buClr>
              <a:defRPr/>
            </a:pPr>
            <a:r>
              <a:rPr lang="es-MX" sz="166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/>
              </a:rPr>
              <a:t>4</a:t>
            </a:r>
            <a:endParaRPr lang="es-CO" sz="166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2555776" y="1772816"/>
            <a:ext cx="6336704" cy="381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6796" dir="20006097" algn="ctr" rotWithShape="0">
                    <a:schemeClr val="accent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Calibri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buClr>
                <a:srgbClr val="FFB74D"/>
              </a:buClr>
              <a:defRPr/>
            </a:pPr>
            <a:r>
              <a:rPr lang="es-CO" sz="3200" b="1" i="1" dirty="0">
                <a:solidFill>
                  <a:srgbClr val="40404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Art. 2. Alcance de la función. La función de vigilancia y control fiscal comprende: </a:t>
            </a:r>
            <a:r>
              <a:rPr lang="es-CO" sz="2400" b="1" dirty="0">
                <a:solidFill>
                  <a:srgbClr val="40404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/>
            </a:r>
            <a:br>
              <a:rPr lang="es-CO" sz="2400" b="1" dirty="0">
                <a:solidFill>
                  <a:srgbClr val="40404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</a:br>
            <a:r>
              <a:rPr lang="es-CO" sz="2400" b="1" dirty="0">
                <a:solidFill>
                  <a:srgbClr val="40404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/>
            </a:r>
            <a:br>
              <a:rPr lang="es-CO" sz="2400" b="1" dirty="0">
                <a:solidFill>
                  <a:srgbClr val="40404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</a:br>
            <a:r>
              <a:rPr lang="es-CO" sz="2400" b="1" dirty="0">
                <a:solidFill>
                  <a:srgbClr val="40404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a. la rendición y revisión de las cuentas</a:t>
            </a:r>
            <a:br>
              <a:rPr lang="es-CO" sz="2400" b="1" dirty="0">
                <a:solidFill>
                  <a:srgbClr val="40404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</a:br>
            <a:r>
              <a:rPr lang="es-CO" sz="2400" b="1" dirty="0">
                <a:solidFill>
                  <a:srgbClr val="40404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b. la realización de actividades de coadyuvancia </a:t>
            </a:r>
            <a:br>
              <a:rPr lang="es-CO" sz="2400" b="1" dirty="0">
                <a:solidFill>
                  <a:srgbClr val="40404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</a:br>
            <a:r>
              <a:rPr lang="es-CO" sz="2400" b="1" dirty="0">
                <a:solidFill>
                  <a:srgbClr val="40404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c. la elaboración de estudios especializados </a:t>
            </a:r>
            <a:r>
              <a:rPr lang="es-CO" sz="2400" b="1" dirty="0" smtClean="0">
                <a:solidFill>
                  <a:srgbClr val="40404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 relacionados </a:t>
            </a:r>
            <a:r>
              <a:rPr lang="es-CO" sz="2400" b="1" dirty="0">
                <a:solidFill>
                  <a:srgbClr val="40404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rPr>
              <a:t>con el control fiscal.</a:t>
            </a:r>
            <a:endParaRPr lang="es-CO" sz="2400" b="1" dirty="0" smtClean="0">
              <a:solidFill>
                <a:srgbClr val="40404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323528" y="801578"/>
            <a:ext cx="62833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s-CO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Resolución Orgánica </a:t>
            </a:r>
            <a:r>
              <a:rPr lang="es-CO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008 de 2015 de la AGR.</a:t>
            </a:r>
          </a:p>
        </p:txBody>
      </p:sp>
    </p:spTree>
    <p:extLst>
      <p:ext uri="{BB962C8B-B14F-4D97-AF65-F5344CB8AC3E}">
        <p14:creationId xmlns:p14="http://schemas.microsoft.com/office/powerpoint/2010/main" val="10654773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contenido 2"/>
          <p:cNvSpPr txBox="1">
            <a:spLocks/>
          </p:cNvSpPr>
          <p:nvPr/>
        </p:nvSpPr>
        <p:spPr>
          <a:xfrm>
            <a:off x="735562" y="842979"/>
            <a:ext cx="3939773" cy="6140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CO" b="1" dirty="0"/>
              <a:t>OBJETIVO </a:t>
            </a:r>
            <a:r>
              <a:rPr lang="es-CO" b="1" dirty="0" smtClean="0"/>
              <a:t>COMÚN</a:t>
            </a:r>
            <a:endParaRPr lang="es-CO" b="1" dirty="0"/>
          </a:p>
        </p:txBody>
      </p:sp>
      <p:grpSp>
        <p:nvGrpSpPr>
          <p:cNvPr id="4" name="Grupo 3"/>
          <p:cNvGrpSpPr/>
          <p:nvPr/>
        </p:nvGrpSpPr>
        <p:grpSpPr>
          <a:xfrm>
            <a:off x="928168" y="1388784"/>
            <a:ext cx="7344816" cy="4891128"/>
            <a:chOff x="827584" y="620688"/>
            <a:chExt cx="7344816" cy="4891128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7584" y="620688"/>
              <a:ext cx="7344816" cy="4891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3"/>
            <p:cNvSpPr>
              <a:spLocks noChangeArrowheads="1"/>
            </p:cNvSpPr>
            <p:nvPr/>
          </p:nvSpPr>
          <p:spPr bwMode="auto">
            <a:xfrm>
              <a:off x="1839888" y="1916832"/>
              <a:ext cx="4195896" cy="1224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/>
            <a:lstStyle/>
            <a:p>
              <a:pPr marL="812800" indent="-812800" algn="ctr">
                <a:spcBef>
                  <a:spcPts val="600"/>
                </a:spcBef>
                <a:buFont typeface="Arial" pitchFamily="34" charset="0"/>
                <a:buNone/>
                <a:defRPr/>
              </a:pPr>
              <a:r>
                <a:rPr lang="es-MX" sz="4800" dirty="0">
                  <a:latin typeface="Arial Narrow" pitchFamily="34" charset="0"/>
                </a:rPr>
                <a:t> </a:t>
              </a:r>
              <a:r>
                <a:rPr lang="es-CO" sz="4000" b="1" i="1" dirty="0" smtClean="0">
                  <a:solidFill>
                    <a:srgbClr val="003366"/>
                  </a:solidFill>
                </a:rPr>
                <a:t>Control Fiscal </a:t>
              </a:r>
            </a:p>
            <a:p>
              <a:pPr marL="812800" indent="-812800" algn="ctr">
                <a:spcBef>
                  <a:spcPts val="600"/>
                </a:spcBef>
                <a:buFont typeface="Arial" pitchFamily="34" charset="0"/>
                <a:buNone/>
                <a:defRPr/>
              </a:pPr>
              <a:r>
                <a:rPr lang="es-CO" sz="4000" b="1" i="1" dirty="0" smtClean="0">
                  <a:solidFill>
                    <a:srgbClr val="003366"/>
                  </a:solidFill>
                </a:rPr>
                <a:t>  Efectivo y en Tiempo real</a:t>
              </a:r>
              <a:endParaRPr lang="es-MX" sz="4000" dirty="0"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2040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AGR">
      <a:dk1>
        <a:sysClr val="windowText" lastClr="000000"/>
      </a:dk1>
      <a:lt1>
        <a:srgbClr val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rallax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TC103457496[[fn=Paralaje]]</Template>
  <TotalTime>6796</TotalTime>
  <Words>780</Words>
  <Application>Microsoft Office PowerPoint</Application>
  <PresentationFormat>Presentación en pantalla (4:3)</PresentationFormat>
  <Paragraphs>90</Paragraphs>
  <Slides>17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18" baseType="lpstr">
      <vt:lpstr>Parallax</vt:lpstr>
      <vt:lpstr>Presentación de PowerPoint</vt:lpstr>
      <vt:lpstr>Contenido</vt:lpstr>
      <vt:lpstr>Presentación de PowerPoint</vt:lpstr>
      <vt:lpstr>Presentación de PowerPoint</vt:lpstr>
      <vt:lpstr>Resolución orgánica No.008 de 2015 “por medio de la cual se reglamenta la rendición de cuentas e informes y se adopta dentro del SIREL el aplicativo SIA OBSERVA” </vt:lpstr>
      <vt:lpstr>1.Expresa facultad reglamentaria  2.Competencia legal de coadyuvancia 3.Función constitucional y legal  de vigilancia de la gestión fiscal 4.Certificación de la gestión y los resultados de las contralorías.   </vt:lpstr>
      <vt:lpstr>Art 1. Objeto. La presente resolución prescribe la forma y términos en que la Auditoria General de la República debe cumplir con las funciones de: vigilancia y control fiscal relacionadas con la rendición y revisión de las cuentas.</vt:lpstr>
      <vt:lpstr>Presentación de PowerPoint</vt:lpstr>
      <vt:lpstr>Presentación de PowerPoint</vt:lpstr>
      <vt:lpstr>III. Aplicativo SIA® Observa</vt:lpstr>
      <vt:lpstr>Presentación de PowerPoint</vt:lpstr>
      <vt:lpstr>Presentación de PowerPoint</vt:lpstr>
      <vt:lpstr>Presentación de PowerPoint</vt:lpstr>
      <vt:lpstr>Presentación de PowerPoint</vt:lpstr>
      <vt:lpstr>IV. Manejo del aplicativo</vt:lpstr>
      <vt:lpstr>Acceso plataforma taller para ambiente de capacitación</vt:lpstr>
      <vt:lpstr>¡Muchas gracias!</vt:lpstr>
    </vt:vector>
  </TitlesOfParts>
  <Company>Personal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Miguel Leonardo Aragón Garzón</dc:creator>
  <cp:lastModifiedBy>Manuel Francisco Dulce Vanegas</cp:lastModifiedBy>
  <cp:revision>120</cp:revision>
  <dcterms:created xsi:type="dcterms:W3CDTF">2014-07-01T02:29:01Z</dcterms:created>
  <dcterms:modified xsi:type="dcterms:W3CDTF">2016-01-26T11:45:56Z</dcterms:modified>
</cp:coreProperties>
</file>